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3"/>
  </p:sldMasterIdLst>
  <p:notesMasterIdLst>
    <p:notesMasterId r:id="rId6"/>
  </p:notesMasterIdLst>
  <p:sldIdLst>
    <p:sldId id="269" r:id="rId4"/>
    <p:sldId id="256" r:id="rId5"/>
    <p:sldId id="257" r:id="rId7"/>
    <p:sldId id="267" r:id="rId8"/>
    <p:sldId id="259" r:id="rId9"/>
    <p:sldId id="260" r:id="rId10"/>
    <p:sldId id="261" r:id="rId11"/>
    <p:sldId id="262" r:id="rId12"/>
    <p:sldId id="263" r:id="rId13"/>
    <p:sldId id="268" r:id="rId14"/>
    <p:sldId id="264" r:id="rId15"/>
    <p:sldId id="265" r:id="rId16"/>
  </p:sldIdLst>
  <p:sldSz cx="14630400" cy="8229600"/>
  <p:notesSz cx="8229600" cy="14630400"/>
  <p:embeddedFontLst>
    <p:embeddedFont>
      <p:font typeface="Outfit Extra Bold" pitchFamily="34" charset="-122"/>
      <p:regular r:id="rId20"/>
    </p:embeddedFont>
    <p:embeddedFont>
      <p:font typeface="Arimo" panose="020B0604020202020204" pitchFamily="34" charset="-122"/>
      <p:bold r:id="rId21"/>
    </p:embeddedFont>
    <p:embeddedFont>
      <p:font typeface="Calibri" panose="020F0502020204030204" charset="0"/>
      <p:regular r:id="rId22"/>
      <p:bold r:id="rId23"/>
      <p:italic r:id="rId24"/>
      <p:boldItalic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91F1"/>
    <a:srgbClr val="F797FF"/>
    <a:srgbClr val="FABDFF"/>
    <a:srgbClr val="E4E4F3"/>
    <a:srgbClr val="E6EBF1"/>
    <a:srgbClr val="F1E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4" name="Text Box 3"/>
          <p:cNvSpPr txBox="1"/>
          <p:nvPr/>
        </p:nvSpPr>
        <p:spPr>
          <a:xfrm>
            <a:off x="845185" y="1217295"/>
            <a:ext cx="7655560" cy="2799715"/>
          </a:xfrm>
          <a:prstGeom prst="rect">
            <a:avLst/>
          </a:prstGeom>
          <a:noFill/>
        </p:spPr>
        <p:txBody>
          <a:bodyPr wrap="square" rtlCol="0">
            <a:spAutoFit/>
          </a:bodyPr>
          <a:p>
            <a:r>
              <a:rPr lang="en-US" altLang="en-US" sz="60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Task 1: </a:t>
            </a:r>
            <a:endParaRPr lang="en-US" altLang="en-US" sz="60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altLang="en-US" sz="40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Mobile App Development Process</a:t>
            </a:r>
            <a:endParaRPr lang="en-US" altLang="en-US" sz="60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endParaRPr lang="en-US" altLang="en-US"/>
          </a:p>
          <a:p>
            <a:endParaRPr lang="en-US" altLang="en-US"/>
          </a:p>
          <a:p>
            <a:pPr algn="ctr"/>
            <a:r>
              <a:rPr lang="en-US" altLang="en-US" sz="40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BY GROUP 3</a:t>
            </a:r>
            <a:endParaRPr lang="en-US" altLang="en-US" sz="4000" b="1">
              <a:ln/>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793790" y="2358509"/>
            <a:ext cx="11591806" cy="708779"/>
          </a:xfrm>
          <a:prstGeom prst="rect">
            <a:avLst/>
          </a:prstGeom>
          <a:noFill/>
        </p:spPr>
        <p:txBody>
          <a:bodyPr wrap="none" lIns="0" tIns="0" rIns="0" bIns="0" rtlCol="0" anchor="t"/>
          <a:p>
            <a:pPr marL="0" indent="0" algn="just">
              <a:lnSpc>
                <a:spcPts val="5550"/>
              </a:lnSpc>
              <a:buNone/>
            </a:pPr>
            <a:r>
              <a:rPr lang="en-US" sz="4800" b="1" dirty="0">
                <a:solidFill>
                  <a:srgbClr val="231971"/>
                </a:solidFill>
                <a:latin typeface="Times New Roman" panose="02020603050405020304" charset="0"/>
                <a:ea typeface="Outfit Extra Bold" pitchFamily="34" charset="-122"/>
                <a:cs typeface="Times New Roman" panose="02020603050405020304" charset="0"/>
              </a:rPr>
              <a:t>Stages of App Development and Their Costs</a:t>
            </a:r>
            <a:endParaRPr lang="en-US" sz="4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3" name="Text 1"/>
          <p:cNvSpPr/>
          <p:nvPr/>
        </p:nvSpPr>
        <p:spPr>
          <a:xfrm>
            <a:off x="793790" y="3634264"/>
            <a:ext cx="2835235" cy="354330"/>
          </a:xfrm>
          <a:prstGeom prst="rect">
            <a:avLst/>
          </a:prstGeom>
          <a:noFill/>
        </p:spPr>
        <p:txBody>
          <a:bodyPr wrap="none" lIns="0" tIns="0" rIns="0" bIns="0" rtlCol="0" anchor="t"/>
          <a:p>
            <a:pPr marL="0" indent="0" algn="just">
              <a:lnSpc>
                <a:spcPts val="27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Discovery</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Text 2"/>
          <p:cNvSpPr/>
          <p:nvPr/>
        </p:nvSpPr>
        <p:spPr>
          <a:xfrm>
            <a:off x="793790" y="4215408"/>
            <a:ext cx="3978116" cy="1451610"/>
          </a:xfrm>
          <a:prstGeom prst="rect">
            <a:avLst/>
          </a:prstGeom>
          <a:noFill/>
        </p:spPr>
        <p:txBody>
          <a:bodyPr wrap="square" lIns="0" tIns="0" rIns="0" bIns="0" rtlCol="0" anchor="t"/>
          <a:p>
            <a:pPr marL="0" indent="0" algn="just">
              <a:lnSpc>
                <a:spcPts val="2850"/>
              </a:lnSpc>
              <a:buNone/>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Understanding the app's purpose, user engagement, and business needs. Market and user research are conducted. Cost: $1,000 - $10,000.</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5" name="Text 3"/>
          <p:cNvSpPr/>
          <p:nvPr/>
        </p:nvSpPr>
        <p:spPr>
          <a:xfrm>
            <a:off x="5332928" y="3634264"/>
            <a:ext cx="2835235" cy="354330"/>
          </a:xfrm>
          <a:prstGeom prst="rect">
            <a:avLst/>
          </a:prstGeom>
          <a:noFill/>
        </p:spPr>
        <p:txBody>
          <a:bodyPr wrap="none" lIns="0" tIns="0" rIns="0" bIns="0" rtlCol="0" anchor="t"/>
          <a:p>
            <a:pPr marL="0" indent="0" algn="just">
              <a:lnSpc>
                <a:spcPts val="27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App Design (UI/UX)</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6" name="Text 4"/>
          <p:cNvSpPr/>
          <p:nvPr/>
        </p:nvSpPr>
        <p:spPr>
          <a:xfrm>
            <a:off x="5332928" y="4215408"/>
            <a:ext cx="3978116" cy="1451610"/>
          </a:xfrm>
          <a:prstGeom prst="rect">
            <a:avLst/>
          </a:prstGeom>
          <a:noFill/>
        </p:spPr>
        <p:txBody>
          <a:bodyPr wrap="square" lIns="0" tIns="0" rIns="0" bIns="0" rtlCol="0" anchor="t"/>
          <a:p>
            <a:pPr marL="0" indent="0" algn="just">
              <a:lnSpc>
                <a:spcPts val="2850"/>
              </a:lnSpc>
              <a:buNone/>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Creating engaging and intuitive user experiences. Includes wireframes, mockups, and user flows. Cost: $5,000 - $55,000.</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7" name="Text 5"/>
          <p:cNvSpPr/>
          <p:nvPr/>
        </p:nvSpPr>
        <p:spPr>
          <a:xfrm>
            <a:off x="9872067" y="3634264"/>
            <a:ext cx="3953589" cy="354330"/>
          </a:xfrm>
          <a:prstGeom prst="rect">
            <a:avLst/>
          </a:prstGeom>
          <a:noFill/>
        </p:spPr>
        <p:txBody>
          <a:bodyPr wrap="none" lIns="0" tIns="0" rIns="0" bIns="0" rtlCol="0" anchor="t"/>
          <a:p>
            <a:pPr marL="0" indent="0" algn="just">
              <a:lnSpc>
                <a:spcPts val="27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Development &amp; Infrastructure</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8" name="Text 6"/>
          <p:cNvSpPr/>
          <p:nvPr/>
        </p:nvSpPr>
        <p:spPr>
          <a:xfrm>
            <a:off x="9872067" y="4215408"/>
            <a:ext cx="3978116" cy="1451610"/>
          </a:xfrm>
          <a:prstGeom prst="rect">
            <a:avLst/>
          </a:prstGeom>
          <a:noFill/>
        </p:spPr>
        <p:txBody>
          <a:bodyPr wrap="square" lIns="0" tIns="0" rIns="0" bIns="0" rtlCol="0" anchor="t"/>
          <a:p>
            <a:pPr marL="0" indent="0" algn="just">
              <a:lnSpc>
                <a:spcPts val="2850"/>
              </a:lnSpc>
              <a:buNone/>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Coding the app, implementing features, integrating APIs and databases, and setting up the server. Cost: $2,000 - $60,000.</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9" name="Rounded Rectangle 18"/>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13642"/>
            <a:ext cx="13042821" cy="1417558"/>
          </a:xfrm>
          <a:prstGeom prst="rect">
            <a:avLst/>
          </a:prstGeom>
          <a:noFill/>
        </p:spPr>
        <p:txBody>
          <a:bodyPr wrap="square" lIns="0" tIns="0" rIns="0" bIns="0" rtlCol="0" anchor="t"/>
          <a:lstStyle/>
          <a:p>
            <a:pPr marL="0" indent="0" algn="ctr">
              <a:lnSpc>
                <a:spcPts val="555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Development Methods: Coding vs. No-Code vs. Low-Code</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3" name="Text 1"/>
          <p:cNvSpPr/>
          <p:nvPr/>
        </p:nvSpPr>
        <p:spPr>
          <a:xfrm>
            <a:off x="793790" y="3498175"/>
            <a:ext cx="2835235" cy="354330"/>
          </a:xfrm>
          <a:prstGeom prst="rect">
            <a:avLst/>
          </a:prstGeom>
          <a:noFill/>
        </p:spPr>
        <p:txBody>
          <a:bodyPr wrap="none" lIns="0" tIns="0" rIns="0" bIns="0" rtlCol="0" anchor="t"/>
          <a:lstStyle/>
          <a:p>
            <a:pPr marL="0" indent="0" algn="just">
              <a:lnSpc>
                <a:spcPts val="27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Traditional Coding</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Text 2"/>
          <p:cNvSpPr/>
          <p:nvPr/>
        </p:nvSpPr>
        <p:spPr>
          <a:xfrm>
            <a:off x="793790" y="4079319"/>
            <a:ext cx="3978116" cy="1451610"/>
          </a:xfrm>
          <a:prstGeom prst="rect">
            <a:avLst/>
          </a:prstGeom>
          <a:noFill/>
        </p:spPr>
        <p:txBody>
          <a:bodyPr wrap="square" lIns="0" tIns="0" rIns="0" bIns="0" rtlCol="0" anchor="t"/>
          <a:lstStyle/>
          <a:p>
            <a:pPr marL="0" indent="0" algn="just">
              <a:lnSpc>
                <a:spcPts val="28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Involves writing code from scratch using programming languages, offering maximum customization but requiring skilled developers.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5" name="Text 3"/>
          <p:cNvSpPr/>
          <p:nvPr/>
        </p:nvSpPr>
        <p:spPr>
          <a:xfrm>
            <a:off x="5332928" y="3498175"/>
            <a:ext cx="3038594" cy="354330"/>
          </a:xfrm>
          <a:prstGeom prst="rect">
            <a:avLst/>
          </a:prstGeom>
          <a:noFill/>
        </p:spPr>
        <p:txBody>
          <a:bodyPr wrap="none" lIns="0" tIns="0" rIns="0" bIns="0" rtlCol="0" anchor="t"/>
          <a:lstStyle/>
          <a:p>
            <a:pPr marL="0" indent="0" algn="just">
              <a:lnSpc>
                <a:spcPts val="27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No-Code Development</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6" name="Text 4"/>
          <p:cNvSpPr/>
          <p:nvPr/>
        </p:nvSpPr>
        <p:spPr>
          <a:xfrm>
            <a:off x="5332928" y="4079319"/>
            <a:ext cx="3978116" cy="1088708"/>
          </a:xfrm>
          <a:prstGeom prst="rect">
            <a:avLst/>
          </a:prstGeom>
          <a:noFill/>
        </p:spPr>
        <p:txBody>
          <a:bodyPr wrap="square" lIns="0" tIns="0" rIns="0" bIns="0" rtlCol="0" anchor="t"/>
          <a:lstStyle/>
          <a:p>
            <a:pPr marL="0" indent="0" algn="just">
              <a:lnSpc>
                <a:spcPts val="28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Enables the creation of functional apps without extensive coding knowledge, reducing costs and time to market.</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7" name="Text 5"/>
          <p:cNvSpPr/>
          <p:nvPr/>
        </p:nvSpPr>
        <p:spPr>
          <a:xfrm>
            <a:off x="9872067" y="3498175"/>
            <a:ext cx="3203853" cy="354330"/>
          </a:xfrm>
          <a:prstGeom prst="rect">
            <a:avLst/>
          </a:prstGeom>
          <a:noFill/>
        </p:spPr>
        <p:txBody>
          <a:bodyPr wrap="none" lIns="0" tIns="0" rIns="0" bIns="0" rtlCol="0" anchor="t"/>
          <a:lstStyle/>
          <a:p>
            <a:pPr marL="0" indent="0" algn="just">
              <a:lnSpc>
                <a:spcPts val="27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Low-Code Development</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8" name="Text 6"/>
          <p:cNvSpPr/>
          <p:nvPr/>
        </p:nvSpPr>
        <p:spPr>
          <a:xfrm>
            <a:off x="9872067" y="4079319"/>
            <a:ext cx="3978116" cy="1451610"/>
          </a:xfrm>
          <a:prstGeom prst="rect">
            <a:avLst/>
          </a:prstGeom>
          <a:noFill/>
        </p:spPr>
        <p:txBody>
          <a:bodyPr wrap="square" lIns="0" tIns="0" rIns="0" bIns="0" rtlCol="0" anchor="t"/>
          <a:lstStyle/>
          <a:p>
            <a:pPr marL="0" indent="0" algn="just">
              <a:lnSpc>
                <a:spcPts val="28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Streamlines the development process with visual interfaces and some coding flexibility, balancing cost and customization.</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9" name="Text 7"/>
          <p:cNvSpPr/>
          <p:nvPr/>
        </p:nvSpPr>
        <p:spPr>
          <a:xfrm>
            <a:off x="793790" y="5990153"/>
            <a:ext cx="13042821" cy="725805"/>
          </a:xfrm>
          <a:prstGeom prst="rect">
            <a:avLst/>
          </a:prstGeom>
          <a:noFill/>
        </p:spPr>
        <p:txBody>
          <a:bodyPr wrap="square" lIns="0" tIns="0" rIns="0" bIns="0" rtlCol="0" anchor="t"/>
          <a:lstStyle/>
          <a:p>
            <a:pPr marL="0" indent="0" algn="just">
              <a:lnSpc>
                <a:spcPts val="28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When it comes to app development, there are different approaches to consider. Each method has its own advantages and considerations in terms of time, cost, and technical expertise required.</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7" name="Rounded Rectangle 16"/>
          <p:cNvSpPr/>
          <p:nvPr/>
        </p:nvSpPr>
        <p:spPr>
          <a:xfrm>
            <a:off x="12812395" y="7803515"/>
            <a:ext cx="1818005" cy="415290"/>
          </a:xfrm>
          <a:prstGeom prst="roundRect">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en-US">
              <a:latin typeface="Times New Roman" panose="02020603050405020304" charset="0"/>
              <a:cs typeface="Times New Roman" panose="02020603050405020304" charset="0"/>
            </a:endParaRPr>
          </a:p>
        </p:txBody>
      </p:sp>
      <p:sp>
        <p:nvSpPr>
          <p:cNvPr id="10" name="Text Box 9"/>
          <p:cNvSpPr txBox="1"/>
          <p:nvPr/>
        </p:nvSpPr>
        <p:spPr>
          <a:xfrm>
            <a:off x="3867150" y="2289810"/>
            <a:ext cx="4876800" cy="368300"/>
          </a:xfrm>
          <a:prstGeom prst="rect">
            <a:avLst/>
          </a:prstGeom>
          <a:noFill/>
        </p:spPr>
        <p:txBody>
          <a:bodyPr wrap="square" rtlCol="0">
            <a:spAutoFit/>
          </a:bodyPr>
          <a:p>
            <a:endParaRPr lang="en-US"/>
          </a:p>
        </p:txBody>
      </p:sp>
      <p:sp>
        <p:nvSpPr>
          <p:cNvPr id="11" name="Rounded Rectangle 10"/>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1013" y="642223"/>
            <a:ext cx="7714774" cy="1276350"/>
          </a:xfrm>
          <a:prstGeom prst="rect">
            <a:avLst/>
          </a:prstGeom>
          <a:noFill/>
        </p:spPr>
        <p:txBody>
          <a:bodyPr wrap="square" lIns="0" tIns="0" rIns="0" bIns="0" rtlCol="0" anchor="t"/>
          <a:lstStyle/>
          <a:p>
            <a:pPr marL="0" indent="0" algn="ctr">
              <a:lnSpc>
                <a:spcPts val="500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Conclusion: Mastering Mobile App Development</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Shape 1"/>
          <p:cNvSpPr/>
          <p:nvPr/>
        </p:nvSpPr>
        <p:spPr>
          <a:xfrm>
            <a:off x="6201013" y="2454473"/>
            <a:ext cx="459343" cy="459343"/>
          </a:xfrm>
          <a:prstGeom prst="roundRect">
            <a:avLst>
              <a:gd name="adj" fmla="val 18671"/>
            </a:avLst>
          </a:prstGeom>
          <a:solidFill>
            <a:srgbClr val="E9E6FA"/>
          </a:solidFill>
          <a:ln w="7620">
            <a:solidFill>
              <a:srgbClr val="BDB8DF"/>
            </a:solidFill>
            <a:prstDash val="solid"/>
          </a:ln>
        </p:spPr>
      </p:sp>
      <p:sp>
        <p:nvSpPr>
          <p:cNvPr id="5" name="Text 2"/>
          <p:cNvSpPr/>
          <p:nvPr/>
        </p:nvSpPr>
        <p:spPr>
          <a:xfrm>
            <a:off x="6864548" y="2454473"/>
            <a:ext cx="2552462" cy="319088"/>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App Types</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6" name="Text 3"/>
          <p:cNvSpPr/>
          <p:nvPr/>
        </p:nvSpPr>
        <p:spPr>
          <a:xfrm>
            <a:off x="6864548" y="2896076"/>
            <a:ext cx="3091815" cy="653415"/>
          </a:xfrm>
          <a:prstGeom prst="rect">
            <a:avLst/>
          </a:prstGeom>
          <a:noFill/>
        </p:spPr>
        <p:txBody>
          <a:bodyPr wrap="square" lIns="0" tIns="0" rIns="0" bIns="0" rtlCol="0" anchor="t"/>
          <a:lstStyle/>
          <a:p>
            <a:pPr marL="0" indent="0" algn="just">
              <a:lnSpc>
                <a:spcPts val="25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Understanding native, hybrid, and progressive web apps.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7" name="Shape 4"/>
          <p:cNvSpPr/>
          <p:nvPr/>
        </p:nvSpPr>
        <p:spPr>
          <a:xfrm>
            <a:off x="10160556" y="2454473"/>
            <a:ext cx="459343" cy="459343"/>
          </a:xfrm>
          <a:prstGeom prst="roundRect">
            <a:avLst>
              <a:gd name="adj" fmla="val 18671"/>
            </a:avLst>
          </a:prstGeom>
          <a:solidFill>
            <a:srgbClr val="E9E6FA"/>
          </a:solidFill>
          <a:ln w="7620">
            <a:solidFill>
              <a:srgbClr val="BDB8DF"/>
            </a:solidFill>
            <a:prstDash val="solid"/>
          </a:ln>
        </p:spPr>
      </p:sp>
      <p:sp>
        <p:nvSpPr>
          <p:cNvPr id="8" name="Text 5"/>
          <p:cNvSpPr/>
          <p:nvPr/>
        </p:nvSpPr>
        <p:spPr>
          <a:xfrm>
            <a:off x="10824091" y="2454473"/>
            <a:ext cx="2998351" cy="319088"/>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Programming Languages</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9" name="Text 6"/>
          <p:cNvSpPr/>
          <p:nvPr/>
        </p:nvSpPr>
        <p:spPr>
          <a:xfrm>
            <a:off x="10824091" y="2896076"/>
            <a:ext cx="3091815" cy="980123"/>
          </a:xfrm>
          <a:prstGeom prst="rect">
            <a:avLst/>
          </a:prstGeom>
          <a:noFill/>
        </p:spPr>
        <p:txBody>
          <a:bodyPr wrap="square" lIns="0" tIns="0" rIns="0" bIns="0" rtlCol="0" anchor="t"/>
          <a:lstStyle/>
          <a:p>
            <a:pPr marL="0" indent="0" algn="just">
              <a:lnSpc>
                <a:spcPts val="25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Selecting the right language impacts development speed and scalability.</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0" name="Shape 7"/>
          <p:cNvSpPr/>
          <p:nvPr/>
        </p:nvSpPr>
        <p:spPr>
          <a:xfrm>
            <a:off x="6201013" y="4310063"/>
            <a:ext cx="459343" cy="459343"/>
          </a:xfrm>
          <a:prstGeom prst="roundRect">
            <a:avLst>
              <a:gd name="adj" fmla="val 18671"/>
            </a:avLst>
          </a:prstGeom>
          <a:solidFill>
            <a:srgbClr val="E9E6FA"/>
          </a:solidFill>
          <a:ln w="7620">
            <a:solidFill>
              <a:srgbClr val="BDB8DF"/>
            </a:solidFill>
            <a:prstDash val="solid"/>
          </a:ln>
        </p:spPr>
      </p:sp>
      <p:sp>
        <p:nvSpPr>
          <p:cNvPr id="11" name="Text 8"/>
          <p:cNvSpPr/>
          <p:nvPr/>
        </p:nvSpPr>
        <p:spPr>
          <a:xfrm>
            <a:off x="6864548" y="4310063"/>
            <a:ext cx="2552462" cy="319088"/>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Architecture</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2" name="Text 9"/>
          <p:cNvSpPr/>
          <p:nvPr/>
        </p:nvSpPr>
        <p:spPr>
          <a:xfrm>
            <a:off x="6864548" y="4751665"/>
            <a:ext cx="3091815" cy="980123"/>
          </a:xfrm>
          <a:prstGeom prst="rect">
            <a:avLst/>
          </a:prstGeom>
          <a:noFill/>
        </p:spPr>
        <p:txBody>
          <a:bodyPr wrap="square" lIns="0" tIns="0" rIns="0" bIns="0" rtlCol="0" anchor="t"/>
          <a:lstStyle/>
          <a:p>
            <a:pPr marL="0" indent="0" algn="just">
              <a:lnSpc>
                <a:spcPts val="25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Ensuring maintainability and efficiency with a well-structured architecture.</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3" name="Shape 10"/>
          <p:cNvSpPr/>
          <p:nvPr/>
        </p:nvSpPr>
        <p:spPr>
          <a:xfrm>
            <a:off x="10160556" y="4310063"/>
            <a:ext cx="459343" cy="459343"/>
          </a:xfrm>
          <a:prstGeom prst="roundRect">
            <a:avLst>
              <a:gd name="adj" fmla="val 18671"/>
            </a:avLst>
          </a:prstGeom>
          <a:solidFill>
            <a:srgbClr val="E9E6FA"/>
          </a:solidFill>
          <a:ln w="7620">
            <a:solidFill>
              <a:srgbClr val="BDB8DF"/>
            </a:solidFill>
            <a:prstDash val="solid"/>
          </a:ln>
        </p:spPr>
      </p:sp>
      <p:sp>
        <p:nvSpPr>
          <p:cNvPr id="14" name="Text 11"/>
          <p:cNvSpPr/>
          <p:nvPr/>
        </p:nvSpPr>
        <p:spPr>
          <a:xfrm>
            <a:off x="10824091" y="4310063"/>
            <a:ext cx="3091815" cy="638175"/>
          </a:xfrm>
          <a:prstGeom prst="rect">
            <a:avLst/>
          </a:prstGeom>
          <a:noFill/>
        </p:spPr>
        <p:txBody>
          <a:bodyPr wrap="square" lIns="0" tIns="0" rIns="0" bIns="0" rtlCol="0" anchor="t"/>
          <a:lstStyle/>
          <a:p>
            <a:pPr marL="0" indent="0" algn="ctr">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Requirement and Cost Estimation</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5" name="Text 12"/>
          <p:cNvSpPr/>
          <p:nvPr/>
        </p:nvSpPr>
        <p:spPr>
          <a:xfrm>
            <a:off x="10824091" y="5070753"/>
            <a:ext cx="3091815" cy="980123"/>
          </a:xfrm>
          <a:prstGeom prst="rect">
            <a:avLst/>
          </a:prstGeom>
          <a:noFill/>
        </p:spPr>
        <p:txBody>
          <a:bodyPr wrap="square" lIns="0" tIns="0" rIns="0" bIns="0" rtlCol="0" anchor="t"/>
          <a:lstStyle/>
          <a:p>
            <a:pPr marL="0" indent="0" algn="just">
              <a:lnSpc>
                <a:spcPts val="25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carefully select achievable requirement with proper cost estimation</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6" name="Text 13"/>
          <p:cNvSpPr/>
          <p:nvPr/>
        </p:nvSpPr>
        <p:spPr>
          <a:xfrm>
            <a:off x="6201013" y="6280547"/>
            <a:ext cx="7714774" cy="1306830"/>
          </a:xfrm>
          <a:prstGeom prst="rect">
            <a:avLst/>
          </a:prstGeom>
          <a:noFill/>
          <a:extLst>
            <a:ext uri="{909E8E84-426E-40DD-AFC4-6F175D3DCCD1}">
              <a14:hiddenFill xmlns:a14="http://schemas.microsoft.com/office/drawing/2010/main">
                <a:solidFill>
                  <a:schemeClr val="accent3">
                    <a:lumMod val="20000"/>
                    <a:lumOff val="80000"/>
                  </a:schemeClr>
                </a:solidFill>
              </a14:hiddenFill>
            </a:ext>
          </a:extLst>
        </p:spPr>
        <p:txBody>
          <a:bodyPr wrap="square" lIns="0" tIns="0" rIns="0" bIns="0" rtlCol="0" anchor="t"/>
          <a:lstStyle/>
          <a:p>
            <a:pPr marL="0" indent="0" algn="just">
              <a:lnSpc>
                <a:spcPts val="25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The mobile app development process involves several crucial aspects, including app types, programming languages, frameworks, architectures, requirement engineering, and cost estimation. Mastering these elements enables developers to create high-quality, efficient, and user-friendly mobile apps.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7" name="Rounded Rectangle 16"/>
          <p:cNvSpPr/>
          <p:nvPr/>
        </p:nvSpPr>
        <p:spPr>
          <a:xfrm>
            <a:off x="12799060" y="7817485"/>
            <a:ext cx="1831340" cy="415290"/>
          </a:xfrm>
          <a:prstGeom prst="roundRect">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en-US">
              <a:latin typeface="Times New Roman" panose="02020603050405020304" charset="0"/>
              <a:cs typeface="Times New Roman" panose="02020603050405020304" charset="0"/>
            </a:endParaRPr>
          </a:p>
        </p:txBody>
      </p:sp>
      <p:sp>
        <p:nvSpPr>
          <p:cNvPr id="18" name="Rounded Rectangle 17"/>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1247537" y="2501622"/>
            <a:ext cx="6648926" cy="708779"/>
          </a:xfrm>
          <a:prstGeom prst="rect">
            <a:avLst/>
          </a:prstGeom>
          <a:noFill/>
        </p:spPr>
        <p:txBody>
          <a:bodyPr wrap="none" lIns="0" tIns="0" rIns="0" bIns="0" rtlCol="0" anchor="t"/>
          <a:lstStyle/>
          <a:p>
            <a:pPr marL="0" indent="0" algn="ctr">
              <a:lnSpc>
                <a:spcPts val="5550"/>
              </a:lnSpc>
              <a:buNone/>
            </a:pPr>
            <a:r>
              <a:rPr lang="en-US" sz="5400" b="1" dirty="0">
                <a:solidFill>
                  <a:srgbClr val="231971"/>
                </a:solidFill>
                <a:latin typeface="Times New Roman" panose="02020603050405020304" charset="0"/>
                <a:ea typeface="Outfit Extra Bold" pitchFamily="34" charset="-122"/>
                <a:cs typeface="Times New Roman" panose="02020603050405020304" charset="0"/>
              </a:rPr>
              <a:t>Mobile App Development</a:t>
            </a:r>
            <a:endParaRPr lang="en-US" sz="5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Text 1"/>
          <p:cNvSpPr/>
          <p:nvPr/>
        </p:nvSpPr>
        <p:spPr>
          <a:xfrm>
            <a:off x="793790" y="3550563"/>
            <a:ext cx="7556421" cy="2177415"/>
          </a:xfrm>
          <a:prstGeom prst="rect">
            <a:avLst/>
          </a:prstGeom>
          <a:noFill/>
        </p:spPr>
        <p:txBody>
          <a:bodyPr wrap="square" lIns="0" tIns="0" rIns="0" bIns="0" rtlCol="0" anchor="t"/>
          <a:lstStyle/>
          <a:p>
            <a:pPr marL="0" indent="0" algn="just">
              <a:lnSpc>
                <a:spcPts val="2850"/>
              </a:lnSpc>
              <a:buNone/>
            </a:pPr>
            <a:r>
              <a:rPr lang="en-US" sz="1750" dirty="0">
                <a:solidFill>
                  <a:srgbClr val="2A2742"/>
                </a:solidFill>
                <a:latin typeface="Times New Roman" panose="02020603050405020304" charset="0"/>
                <a:ea typeface="Arimo" panose="020B0604020202020204" pitchFamily="34" charset="-122"/>
                <a:cs typeface="Times New Roman" panose="02020603050405020304" charset="0"/>
              </a:rPr>
              <a:t>Mobile app development is a rapidly evolving field crucial for modern digital solutions. This presentation explores key aspects like app types, programming languages, frameworks, architectures, requirement engineering, and cost estimation. Understanding these elements enables developers to create high-quality, efficient, and user-friendly mobile applications.</a:t>
            </a:r>
            <a:endParaRPr lang="en-US" sz="175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668298"/>
            <a:ext cx="8586311" cy="654844"/>
          </a:xfrm>
          <a:prstGeom prst="rect">
            <a:avLst/>
          </a:prstGeom>
          <a:noFill/>
        </p:spPr>
        <p:txBody>
          <a:bodyPr wrap="none" lIns="0" tIns="0" rIns="0" bIns="0" rtlCol="0" anchor="t"/>
          <a:lstStyle/>
          <a:p>
            <a:pPr marL="0" indent="0" algn="l">
              <a:lnSpc>
                <a:spcPts val="5150"/>
              </a:lnSpc>
              <a:buNone/>
            </a:pPr>
            <a:r>
              <a:rPr lang="en-US" sz="4800" b="1" dirty="0">
                <a:solidFill>
                  <a:srgbClr val="231971"/>
                </a:solidFill>
                <a:latin typeface="Times New Roman" panose="02020603050405020304" charset="0"/>
                <a:ea typeface="Outfit Extra Bold" pitchFamily="34" charset="-122"/>
                <a:cs typeface="Times New Roman" panose="02020603050405020304" charset="0"/>
              </a:rPr>
              <a:t>Understanding Mobile Applications</a:t>
            </a:r>
            <a:endParaRPr lang="en-US" sz="4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3" name="Text 1"/>
          <p:cNvSpPr/>
          <p:nvPr/>
        </p:nvSpPr>
        <p:spPr>
          <a:xfrm>
            <a:off x="733425" y="1847017"/>
            <a:ext cx="2688669" cy="327422"/>
          </a:xfrm>
          <a:prstGeom prst="rect">
            <a:avLst/>
          </a:prstGeom>
          <a:noFill/>
        </p:spPr>
        <p:txBody>
          <a:bodyPr wrap="none" lIns="0" tIns="0" rIns="0" bIns="0" rtlCol="0" anchor="t"/>
          <a:lstStyle/>
          <a:p>
            <a:pPr marL="0" indent="0" algn="l">
              <a:lnSpc>
                <a:spcPts val="25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What is a Mobile App?</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Text 2"/>
          <p:cNvSpPr/>
          <p:nvPr/>
        </p:nvSpPr>
        <p:spPr>
          <a:xfrm>
            <a:off x="733425" y="2383988"/>
            <a:ext cx="6326148" cy="2011680"/>
          </a:xfrm>
          <a:prstGeom prst="rect">
            <a:avLst/>
          </a:prstGeom>
          <a:noFill/>
        </p:spPr>
        <p:txBody>
          <a:bodyPr wrap="square" lIns="0" tIns="0" rIns="0" bIns="0" rtlCol="0" anchor="t"/>
          <a:lstStyle/>
          <a:p>
            <a:pPr marL="0" indent="0" algn="just">
              <a:lnSpc>
                <a:spcPts val="2600"/>
              </a:lnSpc>
              <a:buNone/>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A mobile app is a software application developed for small, wireless computing devices like smartphones and tablets, rather than desktop or laptop computers. Mobile apps are designed to provide a wide range of functions and services with consideration for the demands, constraints, and capabilities of the devices they're built for.</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5" name="Text 3"/>
          <p:cNvSpPr/>
          <p:nvPr/>
        </p:nvSpPr>
        <p:spPr>
          <a:xfrm>
            <a:off x="7578447" y="1847017"/>
            <a:ext cx="2619375" cy="327422"/>
          </a:xfrm>
          <a:prstGeom prst="rect">
            <a:avLst/>
          </a:prstGeom>
          <a:noFill/>
        </p:spPr>
        <p:txBody>
          <a:bodyPr wrap="none" lIns="0" tIns="0" rIns="0" bIns="0" rtlCol="0" anchor="t"/>
          <a:lstStyle/>
          <a:p>
            <a:pPr marL="0" indent="0" algn="just">
              <a:lnSpc>
                <a:spcPts val="2550"/>
              </a:lnSpc>
              <a:buNone/>
            </a:pPr>
            <a:r>
              <a:rPr lang="en-US" sz="2800" b="1" dirty="0">
                <a:solidFill>
                  <a:srgbClr val="231971"/>
                </a:solidFill>
                <a:latin typeface="Times New Roman" panose="02020603050405020304" charset="0"/>
                <a:ea typeface="Outfit Extra Bold" pitchFamily="34" charset="-122"/>
                <a:cs typeface="Times New Roman" panose="02020603050405020304" charset="0"/>
              </a:rPr>
              <a:t>Types of Mobile Apps</a:t>
            </a:r>
            <a:endParaRPr lang="en-US" sz="28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6" name="Text 4"/>
          <p:cNvSpPr/>
          <p:nvPr/>
        </p:nvSpPr>
        <p:spPr>
          <a:xfrm>
            <a:off x="7578447" y="2383988"/>
            <a:ext cx="6326148" cy="670560"/>
          </a:xfrm>
          <a:prstGeom prst="rect">
            <a:avLst/>
          </a:prstGeom>
          <a:noFill/>
        </p:spPr>
        <p:txBody>
          <a:bodyPr wrap="square" lIns="0" tIns="0" rIns="0" bIns="0" rtlCol="0" anchor="t"/>
          <a:lstStyle/>
          <a:p>
            <a:pPr marL="342900" indent="-342900" algn="just">
              <a:lnSpc>
                <a:spcPts val="2600"/>
              </a:lnSpc>
              <a:buSzPct val="100000"/>
              <a:buChar char="•"/>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Native apps are designed for specific mobile operating systems like Android or iOS.</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7" name="Text 5"/>
          <p:cNvSpPr/>
          <p:nvPr/>
        </p:nvSpPr>
        <p:spPr>
          <a:xfrm>
            <a:off x="7578447" y="3127891"/>
            <a:ext cx="6326148" cy="670560"/>
          </a:xfrm>
          <a:prstGeom prst="rect">
            <a:avLst/>
          </a:prstGeom>
          <a:noFill/>
        </p:spPr>
        <p:txBody>
          <a:bodyPr wrap="square" lIns="0" tIns="0" rIns="0" bIns="0" rtlCol="0" anchor="t"/>
          <a:lstStyle/>
          <a:p>
            <a:pPr marL="342900" indent="-342900" algn="just">
              <a:lnSpc>
                <a:spcPts val="2600"/>
              </a:lnSpc>
              <a:buSzPct val="100000"/>
              <a:buChar char="•"/>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Web apps are optimized for mobile devices and accessible through a web browser.</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8" name="Text 6"/>
          <p:cNvSpPr/>
          <p:nvPr/>
        </p:nvSpPr>
        <p:spPr>
          <a:xfrm>
            <a:off x="7578447" y="3871793"/>
            <a:ext cx="6326148" cy="670560"/>
          </a:xfrm>
          <a:prstGeom prst="rect">
            <a:avLst/>
          </a:prstGeom>
          <a:noFill/>
        </p:spPr>
        <p:txBody>
          <a:bodyPr wrap="square" lIns="0" tIns="0" rIns="0" bIns="0" rtlCol="0" anchor="t"/>
          <a:lstStyle/>
          <a:p>
            <a:pPr marL="342900" indent="-342900" algn="just">
              <a:lnSpc>
                <a:spcPts val="2600"/>
              </a:lnSpc>
              <a:buSzPct val="100000"/>
              <a:buChar char="•"/>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Hybrid apps combine elements of both native and web apps, using a single codebase to run on multiple platforms.</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9" name="Text 7"/>
          <p:cNvSpPr/>
          <p:nvPr/>
        </p:nvSpPr>
        <p:spPr>
          <a:xfrm>
            <a:off x="7578447" y="4615696"/>
            <a:ext cx="6326148" cy="670560"/>
          </a:xfrm>
          <a:prstGeom prst="rect">
            <a:avLst/>
          </a:prstGeom>
          <a:noFill/>
        </p:spPr>
        <p:txBody>
          <a:bodyPr wrap="square" lIns="0" tIns="0" rIns="0" bIns="0" rtlCol="0" anchor="t"/>
          <a:lstStyle/>
          <a:p>
            <a:pPr marL="342900" indent="-342900" algn="just">
              <a:lnSpc>
                <a:spcPts val="2600"/>
              </a:lnSpc>
              <a:buSzPct val="100000"/>
              <a:buChar char="•"/>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Progressive Web Apps (PWAs) are web apps that provide a native app-like experience.</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10" name="Image 0" descr="preencoded.png"/>
          <p:cNvPicPr>
            <a:picLocks noChangeAspect="1"/>
          </p:cNvPicPr>
          <p:nvPr/>
        </p:nvPicPr>
        <p:blipFill>
          <a:blip r:embed="rId1"/>
          <a:stretch>
            <a:fillRect/>
          </a:stretch>
        </p:blipFill>
        <p:spPr>
          <a:xfrm>
            <a:off x="733425" y="5595342"/>
            <a:ext cx="4023360" cy="1965960"/>
          </a:xfrm>
          <a:prstGeom prst="rect">
            <a:avLst/>
          </a:prstGeom>
        </p:spPr>
      </p:pic>
      <p:sp>
        <p:nvSpPr>
          <p:cNvPr id="17" name="Rounded Rectangle 16"/>
          <p:cNvSpPr/>
          <p:nvPr/>
        </p:nvSpPr>
        <p:spPr>
          <a:xfrm>
            <a:off x="12853670" y="7800340"/>
            <a:ext cx="1776730" cy="415290"/>
          </a:xfrm>
          <a:prstGeom prst="roundRect">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atin typeface="Times New Roman" panose="02020603050405020304" charset="0"/>
              <a:cs typeface="Times New Roman" panose="02020603050405020304" charset="0"/>
            </a:endParaRPr>
          </a:p>
        </p:txBody>
      </p:sp>
      <p:sp>
        <p:nvSpPr>
          <p:cNvPr id="19" name="Rounded Rectangle 18"/>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243614"/>
          </a:xfrm>
          <a:prstGeom prst="rect">
            <a:avLst/>
          </a:prstGeom>
        </p:spPr>
      </p:pic>
      <p:sp>
        <p:nvSpPr>
          <p:cNvPr id="3" name="Text 0"/>
          <p:cNvSpPr/>
          <p:nvPr/>
        </p:nvSpPr>
        <p:spPr>
          <a:xfrm>
            <a:off x="628174" y="2738676"/>
            <a:ext cx="7715131" cy="560903"/>
          </a:xfrm>
          <a:prstGeom prst="rect">
            <a:avLst/>
          </a:prstGeom>
          <a:noFill/>
        </p:spPr>
        <p:txBody>
          <a:bodyPr wrap="none" lIns="0" tIns="0" rIns="0" bIns="0" rtlCol="0" anchor="t"/>
          <a:lstStyle/>
          <a:p>
            <a:pPr marL="0" indent="0" algn="l">
              <a:lnSpc>
                <a:spcPts val="4400"/>
              </a:lnSpc>
              <a:buNone/>
            </a:pPr>
            <a:r>
              <a:rPr lang="en-US" sz="4000" b="1" dirty="0">
                <a:solidFill>
                  <a:srgbClr val="231971"/>
                </a:solidFill>
                <a:latin typeface="Times New Roman" panose="02020603050405020304" charset="0"/>
                <a:ea typeface="Outfit Extra Bold" pitchFamily="34" charset="-122"/>
                <a:cs typeface="Times New Roman" panose="02020603050405020304" charset="0"/>
              </a:rPr>
              <a:t>Mobile App Programming Languages</a:t>
            </a:r>
            <a:endParaRPr lang="en-US" sz="40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Text 1"/>
          <p:cNvSpPr/>
          <p:nvPr/>
        </p:nvSpPr>
        <p:spPr>
          <a:xfrm>
            <a:off x="628174" y="3568779"/>
            <a:ext cx="13374053" cy="861536"/>
          </a:xfrm>
          <a:prstGeom prst="rect">
            <a:avLst/>
          </a:prstGeom>
          <a:noFill/>
        </p:spPr>
        <p:txBody>
          <a:bodyPr wrap="square" lIns="0" tIns="0" rIns="0" bIns="0" rtlCol="0" anchor="t"/>
          <a:lstStyle/>
          <a:p>
            <a:pPr marL="0" indent="0" algn="just">
              <a:lnSpc>
                <a:spcPts val="22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Mobile app programming languages are specialized coding languages used to develop applications for mobile devices like smartphones and tablets. These languages determine how an app functions, its performance, and its compatibility with different operating systems (iOS, Android, etc.). The different mobile app programming languages are:</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5" name="Image 1" descr="preencoded.png"/>
          <p:cNvPicPr>
            <a:picLocks noChangeAspect="1"/>
          </p:cNvPicPr>
          <p:nvPr/>
        </p:nvPicPr>
        <p:blipFill>
          <a:blip r:embed="rId2"/>
          <a:stretch>
            <a:fillRect/>
          </a:stretch>
        </p:blipFill>
        <p:spPr>
          <a:xfrm>
            <a:off x="606425" y="4650105"/>
            <a:ext cx="612140" cy="612140"/>
          </a:xfrm>
          <a:prstGeom prst="rect">
            <a:avLst/>
          </a:prstGeom>
        </p:spPr>
      </p:pic>
      <p:sp>
        <p:nvSpPr>
          <p:cNvPr id="6" name="Text 2"/>
          <p:cNvSpPr/>
          <p:nvPr/>
        </p:nvSpPr>
        <p:spPr>
          <a:xfrm>
            <a:off x="1256228" y="4632127"/>
            <a:ext cx="2243614" cy="280392"/>
          </a:xfrm>
          <a:prstGeom prst="rect">
            <a:avLst/>
          </a:prstGeom>
          <a:noFill/>
        </p:spPr>
        <p:txBody>
          <a:bodyPr wrap="none" lIns="0" tIns="0" rIns="0" bIns="0" rtlCol="0" anchor="t"/>
          <a:lstStyle/>
          <a:p>
            <a:pPr marL="0" indent="0" algn="l">
              <a:lnSpc>
                <a:spcPts val="2200"/>
              </a:lnSpc>
              <a:buNone/>
            </a:pPr>
            <a:r>
              <a:rPr lang="en-US" sz="2800" b="1" dirty="0">
                <a:solidFill>
                  <a:srgbClr val="2A2742"/>
                </a:solidFill>
                <a:latin typeface="Times New Roman" panose="02020603050405020304" charset="0"/>
                <a:ea typeface="Outfit Extra Bold" pitchFamily="34" charset="-122"/>
                <a:cs typeface="Times New Roman" panose="02020603050405020304" charset="0"/>
              </a:rPr>
              <a:t>Swift</a:t>
            </a:r>
            <a:endParaRPr lang="en-US" sz="28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7" name="Text 3"/>
          <p:cNvSpPr/>
          <p:nvPr/>
        </p:nvSpPr>
        <p:spPr>
          <a:xfrm>
            <a:off x="1256228" y="5020151"/>
            <a:ext cx="12745998" cy="287179"/>
          </a:xfrm>
          <a:prstGeom prst="rect">
            <a:avLst/>
          </a:prstGeom>
          <a:noFill/>
        </p:spPr>
        <p:txBody>
          <a:bodyPr wrap="none" lIns="0" tIns="0" rIns="0" bIns="0" rtlCol="0" anchor="t"/>
          <a:lstStyle/>
          <a:p>
            <a:pPr marL="0" indent="0" algn="l">
              <a:lnSpc>
                <a:spcPts val="22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Swift is a powerful and intuitive programming language for all Apple platforms, enhancing readability, speed, and performance.</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8" name="Image 2" descr="preencoded.png"/>
          <p:cNvPicPr>
            <a:picLocks noChangeAspect="1"/>
          </p:cNvPicPr>
          <p:nvPr/>
        </p:nvPicPr>
        <p:blipFill>
          <a:blip r:embed="rId3"/>
          <a:stretch>
            <a:fillRect/>
          </a:stretch>
        </p:blipFill>
        <p:spPr>
          <a:xfrm>
            <a:off x="606425" y="5845810"/>
            <a:ext cx="611505" cy="611505"/>
          </a:xfrm>
          <a:prstGeom prst="rect">
            <a:avLst/>
          </a:prstGeom>
        </p:spPr>
      </p:pic>
      <p:sp>
        <p:nvSpPr>
          <p:cNvPr id="9" name="Text 4"/>
          <p:cNvSpPr/>
          <p:nvPr/>
        </p:nvSpPr>
        <p:spPr>
          <a:xfrm>
            <a:off x="1256228" y="5845731"/>
            <a:ext cx="2243614" cy="280392"/>
          </a:xfrm>
          <a:prstGeom prst="rect">
            <a:avLst/>
          </a:prstGeom>
          <a:noFill/>
        </p:spPr>
        <p:txBody>
          <a:bodyPr wrap="none" lIns="0" tIns="0" rIns="0" bIns="0" rtlCol="0" anchor="t"/>
          <a:lstStyle/>
          <a:p>
            <a:pPr marL="0" indent="0" algn="l">
              <a:lnSpc>
                <a:spcPts val="2200"/>
              </a:lnSpc>
              <a:buNone/>
            </a:pPr>
            <a:r>
              <a:rPr lang="en-US" sz="2800" b="1" dirty="0">
                <a:solidFill>
                  <a:srgbClr val="2A2742"/>
                </a:solidFill>
                <a:latin typeface="Times New Roman" panose="02020603050405020304" charset="0"/>
                <a:ea typeface="Outfit Extra Bold" pitchFamily="34" charset="-122"/>
                <a:cs typeface="Times New Roman" panose="02020603050405020304" charset="0"/>
              </a:rPr>
              <a:t>Kotlin</a:t>
            </a:r>
            <a:endParaRPr lang="en-US" sz="28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0" name="Text 5"/>
          <p:cNvSpPr/>
          <p:nvPr/>
        </p:nvSpPr>
        <p:spPr>
          <a:xfrm>
            <a:off x="1256228" y="6233755"/>
            <a:ext cx="12745998" cy="287179"/>
          </a:xfrm>
          <a:prstGeom prst="rect">
            <a:avLst/>
          </a:prstGeom>
          <a:noFill/>
        </p:spPr>
        <p:txBody>
          <a:bodyPr wrap="none" lIns="0" tIns="0" rIns="0" bIns="0" rtlCol="0" anchor="t"/>
          <a:lstStyle/>
          <a:p>
            <a:pPr marL="0" indent="0" algn="l">
              <a:lnSpc>
                <a:spcPts val="22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Kotlin is a statically typed, object-oriented programming language interoperable with the Java virtual machine (JVM) and Android.</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11" name="Image 3" descr="preencoded.png"/>
          <p:cNvPicPr>
            <a:picLocks noChangeAspect="1"/>
          </p:cNvPicPr>
          <p:nvPr/>
        </p:nvPicPr>
        <p:blipFill>
          <a:blip r:embed="rId4"/>
          <a:stretch>
            <a:fillRect/>
          </a:stretch>
        </p:blipFill>
        <p:spPr>
          <a:xfrm>
            <a:off x="606425" y="6927850"/>
            <a:ext cx="633095" cy="633095"/>
          </a:xfrm>
          <a:prstGeom prst="rect">
            <a:avLst/>
          </a:prstGeom>
        </p:spPr>
      </p:pic>
      <p:sp>
        <p:nvSpPr>
          <p:cNvPr id="12" name="Text 6"/>
          <p:cNvSpPr/>
          <p:nvPr/>
        </p:nvSpPr>
        <p:spPr>
          <a:xfrm>
            <a:off x="1256228" y="7059335"/>
            <a:ext cx="2243614" cy="280392"/>
          </a:xfrm>
          <a:prstGeom prst="rect">
            <a:avLst/>
          </a:prstGeom>
          <a:noFill/>
        </p:spPr>
        <p:txBody>
          <a:bodyPr wrap="none" lIns="0" tIns="0" rIns="0" bIns="0" rtlCol="0" anchor="t"/>
          <a:lstStyle/>
          <a:p>
            <a:pPr marL="0" indent="0" algn="l">
              <a:lnSpc>
                <a:spcPts val="2200"/>
              </a:lnSpc>
              <a:buNone/>
            </a:pPr>
            <a:r>
              <a:rPr lang="en-US" sz="2800" b="1" dirty="0">
                <a:solidFill>
                  <a:srgbClr val="2A2742"/>
                </a:solidFill>
                <a:latin typeface="Times New Roman" panose="02020603050405020304" charset="0"/>
                <a:ea typeface="Outfit Extra Bold" pitchFamily="34" charset="-122"/>
                <a:cs typeface="Times New Roman" panose="02020603050405020304" charset="0"/>
              </a:rPr>
              <a:t>Java</a:t>
            </a:r>
            <a:endParaRPr lang="en-US" sz="28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3" name="Text 7"/>
          <p:cNvSpPr/>
          <p:nvPr/>
        </p:nvSpPr>
        <p:spPr>
          <a:xfrm>
            <a:off x="1256228" y="7447359"/>
            <a:ext cx="12745998" cy="287179"/>
          </a:xfrm>
          <a:prstGeom prst="rect">
            <a:avLst/>
          </a:prstGeom>
          <a:noFill/>
        </p:spPr>
        <p:txBody>
          <a:bodyPr wrap="none" lIns="0" tIns="0" rIns="0" bIns="0" rtlCol="0" anchor="t"/>
          <a:lstStyle/>
          <a:p>
            <a:pPr marL="0" indent="0" algn="l">
              <a:lnSpc>
                <a:spcPts val="22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Java is a transferable programming language used across platforms and devices, from smartphones to smart TVs.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5" name="Rounded Rectangle 14"/>
          <p:cNvSpPr/>
          <p:nvPr/>
        </p:nvSpPr>
        <p:spPr>
          <a:xfrm>
            <a:off x="12853670" y="7800340"/>
            <a:ext cx="1776730" cy="415290"/>
          </a:xfrm>
          <a:prstGeom prst="roundRect">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atin typeface="Times New Roman" panose="02020603050405020304" charset="0"/>
              <a:cs typeface="Times New Roman" panose="02020603050405020304" charset="0"/>
            </a:endParaRPr>
          </a:p>
        </p:txBody>
      </p:sp>
      <p:sp>
        <p:nvSpPr>
          <p:cNvPr id="19" name="Rounded Rectangle 18"/>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3424" y="569357"/>
            <a:ext cx="7697153" cy="1292066"/>
          </a:xfrm>
          <a:prstGeom prst="rect">
            <a:avLst/>
          </a:prstGeom>
          <a:noFill/>
        </p:spPr>
        <p:txBody>
          <a:bodyPr wrap="square" lIns="0" tIns="0" rIns="0" bIns="0" rtlCol="0" anchor="t"/>
          <a:lstStyle/>
          <a:p>
            <a:pPr marL="0" indent="0" algn="ctr">
              <a:lnSpc>
                <a:spcPts val="505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Development Frameworks Explained</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4" name="Shape 1"/>
          <p:cNvSpPr/>
          <p:nvPr/>
        </p:nvSpPr>
        <p:spPr>
          <a:xfrm>
            <a:off x="723424" y="2171462"/>
            <a:ext cx="3745230" cy="2520910"/>
          </a:xfrm>
          <a:prstGeom prst="roundRect">
            <a:avLst>
              <a:gd name="adj" fmla="val 3444"/>
            </a:avLst>
          </a:prstGeom>
          <a:solidFill>
            <a:srgbClr val="E9E6FA"/>
          </a:solidFill>
          <a:ln w="7620">
            <a:solidFill>
              <a:srgbClr val="BDB8DF"/>
            </a:solidFill>
            <a:prstDash val="solid"/>
          </a:ln>
        </p:spPr>
      </p:sp>
      <p:sp>
        <p:nvSpPr>
          <p:cNvPr id="5" name="Text 2"/>
          <p:cNvSpPr/>
          <p:nvPr/>
        </p:nvSpPr>
        <p:spPr>
          <a:xfrm>
            <a:off x="937736" y="2385774"/>
            <a:ext cx="2584013" cy="322898"/>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Web Frameworks</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6" name="Text 3"/>
          <p:cNvSpPr/>
          <p:nvPr/>
        </p:nvSpPr>
        <p:spPr>
          <a:xfrm>
            <a:off x="937736" y="2832616"/>
            <a:ext cx="3316605" cy="1322546"/>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Designed for web application development, handling HTTP requests, database interactions, and user authentication.</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7" name="Shape 4"/>
          <p:cNvSpPr/>
          <p:nvPr/>
        </p:nvSpPr>
        <p:spPr>
          <a:xfrm>
            <a:off x="4675346" y="2171462"/>
            <a:ext cx="3745230" cy="2520910"/>
          </a:xfrm>
          <a:prstGeom prst="roundRect">
            <a:avLst>
              <a:gd name="adj" fmla="val 3444"/>
            </a:avLst>
          </a:prstGeom>
          <a:solidFill>
            <a:srgbClr val="E9E6FA"/>
          </a:solidFill>
          <a:ln w="7620">
            <a:solidFill>
              <a:srgbClr val="BDB8DF"/>
            </a:solidFill>
            <a:prstDash val="solid"/>
          </a:ln>
        </p:spPr>
      </p:sp>
      <p:sp>
        <p:nvSpPr>
          <p:cNvPr id="8" name="Text 5"/>
          <p:cNvSpPr/>
          <p:nvPr/>
        </p:nvSpPr>
        <p:spPr>
          <a:xfrm>
            <a:off x="4889659" y="2385774"/>
            <a:ext cx="3316605" cy="645795"/>
          </a:xfrm>
          <a:prstGeom prst="rect">
            <a:avLst/>
          </a:prstGeom>
          <a:noFill/>
        </p:spPr>
        <p:txBody>
          <a:bodyPr wrap="square" lIns="0" tIns="0" rIns="0" bIns="0" rtlCol="0" anchor="t"/>
          <a:lstStyle/>
          <a:p>
            <a:pPr marL="0" indent="0" algn="ctr">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Mobile Development Frameworks</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9" name="Text 6"/>
          <p:cNvSpPr/>
          <p:nvPr/>
        </p:nvSpPr>
        <p:spPr>
          <a:xfrm>
            <a:off x="4889659" y="3155513"/>
            <a:ext cx="3316605" cy="1322546"/>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Facilitate the creation of mobile applications for platforms like iOS and Android, such as Flutter and React Native.</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0" name="Shape 7"/>
          <p:cNvSpPr/>
          <p:nvPr/>
        </p:nvSpPr>
        <p:spPr>
          <a:xfrm>
            <a:off x="723424" y="4899065"/>
            <a:ext cx="7697153" cy="1536740"/>
          </a:xfrm>
          <a:prstGeom prst="roundRect">
            <a:avLst>
              <a:gd name="adj" fmla="val 5650"/>
            </a:avLst>
          </a:prstGeom>
          <a:solidFill>
            <a:srgbClr val="E9E6FA"/>
          </a:solidFill>
          <a:ln w="7620">
            <a:solidFill>
              <a:srgbClr val="BDB8DF"/>
            </a:solidFill>
            <a:prstDash val="solid"/>
          </a:ln>
        </p:spPr>
      </p:sp>
      <p:sp>
        <p:nvSpPr>
          <p:cNvPr id="11" name="Text 8"/>
          <p:cNvSpPr/>
          <p:nvPr/>
        </p:nvSpPr>
        <p:spPr>
          <a:xfrm>
            <a:off x="937736" y="5113377"/>
            <a:ext cx="4020979" cy="322898"/>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Desktop Application Frameworks</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2" name="Text 9"/>
          <p:cNvSpPr/>
          <p:nvPr/>
        </p:nvSpPr>
        <p:spPr>
          <a:xfrm>
            <a:off x="937736" y="5560219"/>
            <a:ext cx="7268528" cy="661273"/>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Support the development of desktop applications across various operating systems, like Electron and Qt.</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3" name="Text 10"/>
          <p:cNvSpPr/>
          <p:nvPr/>
        </p:nvSpPr>
        <p:spPr>
          <a:xfrm>
            <a:off x="723424" y="6668333"/>
            <a:ext cx="7697153" cy="991910"/>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A software framework is a pre-established platform that provides a foundation for developing software applications. It offers a standard way to build and deploy applications by supplying a collection of pre-written code, components, and tools.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420100" y="0"/>
            <a:ext cx="6210300" cy="8229600"/>
          </a:xfrm>
          <a:prstGeom prst="rect">
            <a:avLst/>
          </a:prstGeom>
        </p:spPr>
      </p:pic>
      <p:sp>
        <p:nvSpPr>
          <p:cNvPr id="3" name="Text 0"/>
          <p:cNvSpPr/>
          <p:nvPr/>
        </p:nvSpPr>
        <p:spPr>
          <a:xfrm>
            <a:off x="724733" y="736283"/>
            <a:ext cx="6106835" cy="647105"/>
          </a:xfrm>
          <a:prstGeom prst="rect">
            <a:avLst/>
          </a:prstGeom>
          <a:noFill/>
        </p:spPr>
        <p:txBody>
          <a:bodyPr wrap="none" lIns="0" tIns="0" rIns="0" bIns="0" rtlCol="0" anchor="t"/>
          <a:lstStyle/>
          <a:p>
            <a:pPr marL="0" indent="0" algn="just">
              <a:lnSpc>
                <a:spcPts val="505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Mobile App Architectures</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pic>
        <p:nvPicPr>
          <p:cNvPr id="4" name="Image 1" descr="preencoded.png"/>
          <p:cNvPicPr>
            <a:picLocks noChangeAspect="1"/>
          </p:cNvPicPr>
          <p:nvPr/>
        </p:nvPicPr>
        <p:blipFill>
          <a:blip r:embed="rId2"/>
          <a:stretch>
            <a:fillRect/>
          </a:stretch>
        </p:blipFill>
        <p:spPr>
          <a:xfrm>
            <a:off x="724733" y="1693902"/>
            <a:ext cx="1035368" cy="1524238"/>
          </a:xfrm>
          <a:prstGeom prst="rect">
            <a:avLst/>
          </a:prstGeom>
        </p:spPr>
      </p:pic>
      <p:sp>
        <p:nvSpPr>
          <p:cNvPr id="5" name="Text 1"/>
          <p:cNvSpPr/>
          <p:nvPr/>
        </p:nvSpPr>
        <p:spPr>
          <a:xfrm>
            <a:off x="2070616" y="1900952"/>
            <a:ext cx="2588419" cy="323493"/>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Presentation Layer</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6" name="Text 2"/>
          <p:cNvSpPr/>
          <p:nvPr/>
        </p:nvSpPr>
        <p:spPr>
          <a:xfrm>
            <a:off x="2070616" y="2348627"/>
            <a:ext cx="6348651" cy="662464"/>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Defines how an application will be presented to the end users, including the user interface and communication layer.</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7" name="Image 2" descr="preencoded.png"/>
          <p:cNvPicPr>
            <a:picLocks noChangeAspect="1"/>
          </p:cNvPicPr>
          <p:nvPr/>
        </p:nvPicPr>
        <p:blipFill>
          <a:blip r:embed="rId3"/>
          <a:stretch>
            <a:fillRect/>
          </a:stretch>
        </p:blipFill>
        <p:spPr>
          <a:xfrm>
            <a:off x="724733" y="3218140"/>
            <a:ext cx="1035368" cy="1524238"/>
          </a:xfrm>
          <a:prstGeom prst="rect">
            <a:avLst/>
          </a:prstGeom>
        </p:spPr>
      </p:pic>
      <p:sp>
        <p:nvSpPr>
          <p:cNvPr id="8" name="Text 3"/>
          <p:cNvSpPr/>
          <p:nvPr/>
        </p:nvSpPr>
        <p:spPr>
          <a:xfrm>
            <a:off x="2070616" y="3425190"/>
            <a:ext cx="2588419" cy="323493"/>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Business Layer</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9" name="Text 4"/>
          <p:cNvSpPr/>
          <p:nvPr/>
        </p:nvSpPr>
        <p:spPr>
          <a:xfrm>
            <a:off x="2070616" y="3872865"/>
            <a:ext cx="6348651" cy="662464"/>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Provides a set of rules and algorithms that manage the flow of data in the context of a business.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10" name="Image 3" descr="preencoded.png"/>
          <p:cNvPicPr>
            <a:picLocks noChangeAspect="1"/>
          </p:cNvPicPr>
          <p:nvPr/>
        </p:nvPicPr>
        <p:blipFill>
          <a:blip r:embed="rId4"/>
          <a:stretch>
            <a:fillRect/>
          </a:stretch>
        </p:blipFill>
        <p:spPr>
          <a:xfrm>
            <a:off x="724733" y="4742378"/>
            <a:ext cx="1035368" cy="1524238"/>
          </a:xfrm>
          <a:prstGeom prst="rect">
            <a:avLst/>
          </a:prstGeom>
        </p:spPr>
      </p:pic>
      <p:sp>
        <p:nvSpPr>
          <p:cNvPr id="11" name="Text 5"/>
          <p:cNvSpPr/>
          <p:nvPr/>
        </p:nvSpPr>
        <p:spPr>
          <a:xfrm>
            <a:off x="2070616" y="4949428"/>
            <a:ext cx="2588419" cy="323493"/>
          </a:xfrm>
          <a:prstGeom prst="rect">
            <a:avLst/>
          </a:prstGeom>
          <a:noFill/>
        </p:spPr>
        <p:txBody>
          <a:bodyPr wrap="none" lIns="0" tIns="0" rIns="0" bIns="0" rtlCol="0" anchor="t"/>
          <a:lstStyle/>
          <a:p>
            <a:pPr marL="0" indent="0" algn="just">
              <a:lnSpc>
                <a:spcPts val="25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Data Layer</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2" name="Text 6"/>
          <p:cNvSpPr/>
          <p:nvPr/>
        </p:nvSpPr>
        <p:spPr>
          <a:xfrm>
            <a:off x="2070616" y="5397103"/>
            <a:ext cx="6348651" cy="662464"/>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Ensures the transfer and receipt of data seamlessly, consisting of service agents, data access components, and data utilities.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3" name="Text 7"/>
          <p:cNvSpPr/>
          <p:nvPr/>
        </p:nvSpPr>
        <p:spPr>
          <a:xfrm>
            <a:off x="724733" y="6499503"/>
            <a:ext cx="7694533" cy="993696"/>
          </a:xfrm>
          <a:prstGeom prst="rect">
            <a:avLst/>
          </a:prstGeom>
          <a:noFill/>
        </p:spPr>
        <p:txBody>
          <a:bodyPr wrap="square" lIns="0" tIns="0" rIns="0" bIns="0" rtlCol="0" anchor="t"/>
          <a:lstStyle/>
          <a:p>
            <a:pPr marL="0" indent="0" algn="just">
              <a:lnSpc>
                <a:spcPts val="26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Mobile app architecture is a combination of model/design and techniques used to build a mobile application ecosystem. It functions as the blueprint for a mobile application that will take shape according to the architecture.</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2331" y="433983"/>
            <a:ext cx="7472243" cy="493157"/>
          </a:xfrm>
          <a:prstGeom prst="rect">
            <a:avLst/>
          </a:prstGeom>
          <a:noFill/>
        </p:spPr>
        <p:txBody>
          <a:bodyPr wrap="none" lIns="0" tIns="0" rIns="0" bIns="0" rtlCol="0" anchor="t"/>
          <a:lstStyle/>
          <a:p>
            <a:pPr marL="0" indent="0" algn="just">
              <a:lnSpc>
                <a:spcPts val="385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Design Patterns for Mobile Development</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3" name="Text 1"/>
          <p:cNvSpPr/>
          <p:nvPr/>
        </p:nvSpPr>
        <p:spPr>
          <a:xfrm>
            <a:off x="2659856" y="3186589"/>
            <a:ext cx="1972747" cy="246578"/>
          </a:xfrm>
          <a:prstGeom prst="rect">
            <a:avLst/>
          </a:prstGeom>
          <a:noFill/>
        </p:spPr>
        <p:txBody>
          <a:bodyPr wrap="none" lIns="0" tIns="0" rIns="0" bIns="0" rtlCol="0" anchor="t"/>
          <a:lstStyle/>
          <a:p>
            <a:pPr marL="0" indent="0" algn="just">
              <a:lnSpc>
                <a:spcPts val="19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MVC</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4" name="Text 2"/>
          <p:cNvSpPr/>
          <p:nvPr/>
        </p:nvSpPr>
        <p:spPr>
          <a:xfrm>
            <a:off x="552331" y="3527822"/>
            <a:ext cx="4080272" cy="505063"/>
          </a:xfrm>
          <a:prstGeom prst="rect">
            <a:avLst/>
          </a:prstGeom>
          <a:noFill/>
        </p:spPr>
        <p:txBody>
          <a:bodyPr wrap="square" lIns="0" tIns="0" rIns="0" bIns="0" rtlCol="0" anchor="t"/>
          <a:lstStyle/>
          <a:p>
            <a:pPr marL="0" indent="0" algn="just">
              <a:lnSpc>
                <a:spcPts val="19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Separates an application into Model, View, and Controller for better code design and modularization.</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5" name="Image 0" descr="preencoded.png"/>
          <p:cNvPicPr>
            <a:picLocks noChangeAspect="1"/>
          </p:cNvPicPr>
          <p:nvPr/>
        </p:nvPicPr>
        <p:blipFill>
          <a:blip r:embed="rId1"/>
          <a:stretch>
            <a:fillRect/>
          </a:stretch>
        </p:blipFill>
        <p:spPr>
          <a:xfrm>
            <a:off x="4948238" y="1242774"/>
            <a:ext cx="4733925" cy="4733925"/>
          </a:xfrm>
          <a:prstGeom prst="rect">
            <a:avLst/>
          </a:prstGeom>
        </p:spPr>
      </p:pic>
      <p:sp>
        <p:nvSpPr>
          <p:cNvPr id="6" name="Text 3"/>
          <p:cNvSpPr/>
          <p:nvPr/>
        </p:nvSpPr>
        <p:spPr>
          <a:xfrm>
            <a:off x="5985093" y="3470970"/>
            <a:ext cx="221933" cy="277416"/>
          </a:xfrm>
          <a:prstGeom prst="rect">
            <a:avLst/>
          </a:prstGeom>
          <a:noFill/>
        </p:spPr>
        <p:txBody>
          <a:bodyPr wrap="none" lIns="0" tIns="0" rIns="0" bIns="0" rtlCol="0" anchor="t"/>
          <a:lstStyle/>
          <a:p>
            <a:pPr marL="0" indent="0" algn="just">
              <a:lnSpc>
                <a:spcPts val="2750"/>
              </a:lnSpc>
              <a:buNone/>
            </a:pPr>
            <a:r>
              <a:rPr lang="en-US" b="1" dirty="0">
                <a:solidFill>
                  <a:srgbClr val="2A2742"/>
                </a:solidFill>
                <a:latin typeface="Times New Roman" panose="02020603050405020304" charset="0"/>
                <a:ea typeface="Outfit Extra Bold" pitchFamily="34" charset="-122"/>
                <a:cs typeface="Times New Roman" panose="02020603050405020304" charset="0"/>
              </a:rPr>
              <a:t>1</a:t>
            </a:r>
            <a:endParaRPr lang="en-US"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7" name="Text 4"/>
          <p:cNvSpPr/>
          <p:nvPr/>
        </p:nvSpPr>
        <p:spPr>
          <a:xfrm>
            <a:off x="9682163" y="1943933"/>
            <a:ext cx="1972747" cy="246578"/>
          </a:xfrm>
          <a:prstGeom prst="rect">
            <a:avLst/>
          </a:prstGeom>
          <a:noFill/>
        </p:spPr>
        <p:txBody>
          <a:bodyPr wrap="none" lIns="0" tIns="0" rIns="0" bIns="0" rtlCol="0" anchor="t"/>
          <a:lstStyle/>
          <a:p>
            <a:pPr marL="0" indent="0" algn="just">
              <a:lnSpc>
                <a:spcPts val="19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MVP</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8" name="Text 5"/>
          <p:cNvSpPr/>
          <p:nvPr/>
        </p:nvSpPr>
        <p:spPr>
          <a:xfrm>
            <a:off x="9682163" y="2285167"/>
            <a:ext cx="4395907" cy="505063"/>
          </a:xfrm>
          <a:prstGeom prst="rect">
            <a:avLst/>
          </a:prstGeom>
          <a:noFill/>
        </p:spPr>
        <p:txBody>
          <a:bodyPr wrap="square" lIns="0" tIns="0" rIns="0" bIns="0" rtlCol="0" anchor="t"/>
          <a:lstStyle/>
          <a:p>
            <a:pPr marL="0" indent="0" algn="just">
              <a:lnSpc>
                <a:spcPts val="19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Similar to MVC but puts more responsibility on the Presenter to manage the interaction between Model and View.</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9" name="Image 1" descr="preencoded.png"/>
          <p:cNvPicPr>
            <a:picLocks noChangeAspect="1"/>
          </p:cNvPicPr>
          <p:nvPr/>
        </p:nvPicPr>
        <p:blipFill>
          <a:blip r:embed="rId2"/>
          <a:stretch>
            <a:fillRect/>
          </a:stretch>
        </p:blipFill>
        <p:spPr>
          <a:xfrm>
            <a:off x="4948238" y="1242774"/>
            <a:ext cx="4733925" cy="4733925"/>
          </a:xfrm>
          <a:prstGeom prst="rect">
            <a:avLst/>
          </a:prstGeom>
        </p:spPr>
      </p:pic>
      <p:sp>
        <p:nvSpPr>
          <p:cNvPr id="10" name="Text 6"/>
          <p:cNvSpPr/>
          <p:nvPr/>
        </p:nvSpPr>
        <p:spPr>
          <a:xfrm>
            <a:off x="7813655" y="2415242"/>
            <a:ext cx="221933" cy="277416"/>
          </a:xfrm>
          <a:prstGeom prst="rect">
            <a:avLst/>
          </a:prstGeom>
          <a:noFill/>
        </p:spPr>
        <p:txBody>
          <a:bodyPr wrap="none" lIns="0" tIns="0" rIns="0" bIns="0" rtlCol="0" anchor="t"/>
          <a:lstStyle/>
          <a:p>
            <a:pPr marL="0" indent="0" algn="just">
              <a:lnSpc>
                <a:spcPts val="2750"/>
              </a:lnSpc>
              <a:buNone/>
            </a:pPr>
            <a:r>
              <a:rPr lang="en-US" b="1" dirty="0">
                <a:solidFill>
                  <a:srgbClr val="2A2742"/>
                </a:solidFill>
                <a:latin typeface="Times New Roman" panose="02020603050405020304" charset="0"/>
                <a:ea typeface="Outfit Extra Bold" pitchFamily="34" charset="-122"/>
                <a:cs typeface="Times New Roman" panose="02020603050405020304" charset="0"/>
              </a:rPr>
              <a:t>2</a:t>
            </a:r>
            <a:endParaRPr lang="en-US"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1" name="Text 7"/>
          <p:cNvSpPr/>
          <p:nvPr/>
        </p:nvSpPr>
        <p:spPr>
          <a:xfrm>
            <a:off x="9682163" y="4429244"/>
            <a:ext cx="1972747" cy="246578"/>
          </a:xfrm>
          <a:prstGeom prst="rect">
            <a:avLst/>
          </a:prstGeom>
          <a:noFill/>
        </p:spPr>
        <p:txBody>
          <a:bodyPr wrap="none" lIns="0" tIns="0" rIns="0" bIns="0" rtlCol="0" anchor="t"/>
          <a:lstStyle/>
          <a:p>
            <a:pPr marL="0" indent="0" algn="just">
              <a:lnSpc>
                <a:spcPts val="190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MVVM</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2" name="Text 8"/>
          <p:cNvSpPr/>
          <p:nvPr/>
        </p:nvSpPr>
        <p:spPr>
          <a:xfrm>
            <a:off x="9682163" y="4770477"/>
            <a:ext cx="4395907" cy="505063"/>
          </a:xfrm>
          <a:prstGeom prst="rect">
            <a:avLst/>
          </a:prstGeom>
          <a:noFill/>
        </p:spPr>
        <p:txBody>
          <a:bodyPr wrap="square" lIns="0" tIns="0" rIns="0" bIns="0" rtlCol="0" anchor="t"/>
          <a:lstStyle/>
          <a:p>
            <a:pPr marL="0" indent="0" algn="just">
              <a:lnSpc>
                <a:spcPts val="19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Separates the application into Model, View, and ViewModel, widely used in frameworks like Android’s Jetpack.</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13" name="Image 2" descr="preencoded.png"/>
          <p:cNvPicPr>
            <a:picLocks noChangeAspect="1"/>
          </p:cNvPicPr>
          <p:nvPr/>
        </p:nvPicPr>
        <p:blipFill>
          <a:blip r:embed="rId3"/>
          <a:stretch>
            <a:fillRect/>
          </a:stretch>
        </p:blipFill>
        <p:spPr>
          <a:xfrm>
            <a:off x="4948238" y="1242774"/>
            <a:ext cx="4733925" cy="4733925"/>
          </a:xfrm>
          <a:prstGeom prst="rect">
            <a:avLst/>
          </a:prstGeom>
        </p:spPr>
      </p:pic>
      <p:sp>
        <p:nvSpPr>
          <p:cNvPr id="14" name="Text 9"/>
          <p:cNvSpPr/>
          <p:nvPr/>
        </p:nvSpPr>
        <p:spPr>
          <a:xfrm>
            <a:off x="7813655" y="4526578"/>
            <a:ext cx="221933" cy="277416"/>
          </a:xfrm>
          <a:prstGeom prst="rect">
            <a:avLst/>
          </a:prstGeom>
          <a:noFill/>
        </p:spPr>
        <p:txBody>
          <a:bodyPr wrap="none" lIns="0" tIns="0" rIns="0" bIns="0" rtlCol="0" anchor="t"/>
          <a:lstStyle/>
          <a:p>
            <a:pPr marL="0" indent="0" algn="just">
              <a:lnSpc>
                <a:spcPts val="2750"/>
              </a:lnSpc>
              <a:buNone/>
            </a:pPr>
            <a:r>
              <a:rPr lang="en-US" b="1" dirty="0">
                <a:solidFill>
                  <a:srgbClr val="2A2742"/>
                </a:solidFill>
                <a:latin typeface="Times New Roman" panose="02020603050405020304" charset="0"/>
                <a:ea typeface="Outfit Extra Bold" pitchFamily="34" charset="-122"/>
                <a:cs typeface="Times New Roman" panose="02020603050405020304" charset="0"/>
              </a:rPr>
              <a:t>3</a:t>
            </a:r>
            <a:endParaRPr lang="en-US"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5" name="Text 10"/>
          <p:cNvSpPr/>
          <p:nvPr/>
        </p:nvSpPr>
        <p:spPr>
          <a:xfrm>
            <a:off x="552331" y="6633647"/>
            <a:ext cx="13525738" cy="505063"/>
          </a:xfrm>
          <a:prstGeom prst="rect">
            <a:avLst/>
          </a:prstGeom>
          <a:noFill/>
        </p:spPr>
        <p:txBody>
          <a:bodyPr wrap="square" lIns="0" tIns="0" rIns="0" bIns="0" rtlCol="0" anchor="t"/>
          <a:lstStyle/>
          <a:p>
            <a:pPr marL="0" indent="0" algn="just">
              <a:lnSpc>
                <a:spcPts val="195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Design patterns are reusable solutions to common software development problems. They have had a significant impact on software development, including mobile app development. The implementation of mobile apps has established some proven models and standards to overcome the challenges and limitations of mobile app development.</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pic>
        <p:nvPicPr>
          <p:cNvPr id="16" name="Image 3" descr="preencoded.png"/>
          <p:cNvPicPr>
            <a:picLocks noChangeAspect="1"/>
          </p:cNvPicPr>
          <p:nvPr/>
        </p:nvPicPr>
        <p:blipFill>
          <a:blip r:embed="rId4"/>
          <a:stretch>
            <a:fillRect/>
          </a:stretch>
        </p:blipFill>
        <p:spPr>
          <a:xfrm>
            <a:off x="552331" y="4428887"/>
            <a:ext cx="4274820" cy="2011680"/>
          </a:xfrm>
          <a:prstGeom prst="rect">
            <a:avLst/>
          </a:prstGeom>
        </p:spPr>
      </p:pic>
      <p:sp>
        <p:nvSpPr>
          <p:cNvPr id="17" name="Rounded Rectangle 16"/>
          <p:cNvSpPr/>
          <p:nvPr/>
        </p:nvSpPr>
        <p:spPr>
          <a:xfrm>
            <a:off x="12867640" y="7814310"/>
            <a:ext cx="1762760" cy="415290"/>
          </a:xfrm>
          <a:prstGeom prst="roundRect">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en-US">
              <a:latin typeface="Times New Roman" panose="02020603050405020304" charset="0"/>
              <a:cs typeface="Times New Roman" panose="02020603050405020304" charset="0"/>
            </a:endParaRPr>
          </a:p>
        </p:txBody>
      </p:sp>
      <p:sp>
        <p:nvSpPr>
          <p:cNvPr id="18" name="Rounded Rectangle 17"/>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0218" y="623173"/>
            <a:ext cx="10210919" cy="705564"/>
          </a:xfrm>
          <a:prstGeom prst="rect">
            <a:avLst/>
          </a:prstGeom>
          <a:noFill/>
        </p:spPr>
        <p:txBody>
          <a:bodyPr wrap="none" lIns="0" tIns="0" rIns="0" bIns="0" rtlCol="0" anchor="t"/>
          <a:lstStyle/>
          <a:p>
            <a:pPr marL="0" indent="0" algn="just">
              <a:lnSpc>
                <a:spcPts val="555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The Requirements Engineering Process</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3" name="Shape 1"/>
          <p:cNvSpPr/>
          <p:nvPr/>
        </p:nvSpPr>
        <p:spPr>
          <a:xfrm>
            <a:off x="790218" y="1780222"/>
            <a:ext cx="2174915" cy="1300639"/>
          </a:xfrm>
          <a:prstGeom prst="roundRect">
            <a:avLst>
              <a:gd name="adj" fmla="val 7291"/>
            </a:avLst>
          </a:prstGeom>
          <a:solidFill>
            <a:srgbClr val="E9E6FA"/>
          </a:solidFill>
          <a:ln w="7620">
            <a:solidFill>
              <a:srgbClr val="BDB8DF"/>
            </a:solidFill>
            <a:prstDash val="solid"/>
          </a:ln>
        </p:spPr>
      </p:sp>
      <p:sp>
        <p:nvSpPr>
          <p:cNvPr id="4" name="Text 2"/>
          <p:cNvSpPr/>
          <p:nvPr/>
        </p:nvSpPr>
        <p:spPr>
          <a:xfrm>
            <a:off x="1718905" y="2232065"/>
            <a:ext cx="317421" cy="396835"/>
          </a:xfrm>
          <a:prstGeom prst="rect">
            <a:avLst/>
          </a:prstGeom>
          <a:noFill/>
        </p:spPr>
        <p:txBody>
          <a:bodyPr wrap="none" lIns="0" tIns="0" rIns="0" bIns="0" rtlCol="0" anchor="t"/>
          <a:lstStyle/>
          <a:p>
            <a:pPr marL="0" indent="0" algn="just">
              <a:lnSpc>
                <a:spcPts val="4000"/>
              </a:lnSpc>
              <a:buNone/>
            </a:pPr>
            <a:r>
              <a:rPr lang="en-US" b="1" dirty="0">
                <a:solidFill>
                  <a:srgbClr val="2A2742"/>
                </a:solidFill>
                <a:latin typeface="Times New Roman" panose="02020603050405020304" charset="0"/>
                <a:ea typeface="Outfit Extra Bold" pitchFamily="34" charset="-122"/>
                <a:cs typeface="Times New Roman" panose="02020603050405020304" charset="0"/>
              </a:rPr>
              <a:t>1</a:t>
            </a:r>
            <a:endParaRPr lang="en-US"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5" name="Text 3"/>
          <p:cNvSpPr/>
          <p:nvPr/>
        </p:nvSpPr>
        <p:spPr>
          <a:xfrm>
            <a:off x="3190875" y="2005965"/>
            <a:ext cx="2822258" cy="352663"/>
          </a:xfrm>
          <a:prstGeom prst="rect">
            <a:avLst/>
          </a:prstGeom>
          <a:noFill/>
        </p:spPr>
        <p:txBody>
          <a:bodyPr wrap="none" lIns="0" tIns="0" rIns="0" bIns="0" rtlCol="0" anchor="t"/>
          <a:lstStyle/>
          <a:p>
            <a:pPr marL="0" indent="0" algn="just">
              <a:lnSpc>
                <a:spcPts val="275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Elicitation</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6" name="Text 4"/>
          <p:cNvSpPr/>
          <p:nvPr/>
        </p:nvSpPr>
        <p:spPr>
          <a:xfrm>
            <a:off x="3190875" y="2494002"/>
            <a:ext cx="7278767" cy="361117"/>
          </a:xfrm>
          <a:prstGeom prst="rect">
            <a:avLst/>
          </a:prstGeom>
          <a:noFill/>
        </p:spPr>
        <p:txBody>
          <a:bodyPr wrap="none" lIns="0" tIns="0" rIns="0" bIns="0" rtlCol="0" anchor="t"/>
          <a:lstStyle/>
          <a:p>
            <a:pPr marL="0" indent="0" algn="just">
              <a:lnSpc>
                <a:spcPts val="28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Gathering information about the needs and expectations of stakeholders.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7" name="Shape 5"/>
          <p:cNvSpPr/>
          <p:nvPr/>
        </p:nvSpPr>
        <p:spPr>
          <a:xfrm>
            <a:off x="3078004" y="3065621"/>
            <a:ext cx="10649307" cy="15240"/>
          </a:xfrm>
          <a:prstGeom prst="roundRect">
            <a:avLst>
              <a:gd name="adj" fmla="val 622236"/>
            </a:avLst>
          </a:prstGeom>
          <a:solidFill>
            <a:srgbClr val="BDB8DF"/>
          </a:solidFill>
        </p:spPr>
      </p:sp>
      <p:sp>
        <p:nvSpPr>
          <p:cNvPr id="8" name="Shape 6"/>
          <p:cNvSpPr/>
          <p:nvPr/>
        </p:nvSpPr>
        <p:spPr>
          <a:xfrm>
            <a:off x="790218" y="3193733"/>
            <a:ext cx="4349948" cy="1300639"/>
          </a:xfrm>
          <a:prstGeom prst="roundRect">
            <a:avLst>
              <a:gd name="adj" fmla="val 7291"/>
            </a:avLst>
          </a:prstGeom>
          <a:solidFill>
            <a:srgbClr val="E9E6FA"/>
          </a:solidFill>
          <a:ln w="7620">
            <a:solidFill>
              <a:srgbClr val="BDB8DF"/>
            </a:solidFill>
            <a:prstDash val="solid"/>
          </a:ln>
        </p:spPr>
      </p:sp>
      <p:sp>
        <p:nvSpPr>
          <p:cNvPr id="9" name="Text 7"/>
          <p:cNvSpPr/>
          <p:nvPr/>
        </p:nvSpPr>
        <p:spPr>
          <a:xfrm>
            <a:off x="2806422" y="3645575"/>
            <a:ext cx="317421" cy="396835"/>
          </a:xfrm>
          <a:prstGeom prst="rect">
            <a:avLst/>
          </a:prstGeom>
          <a:noFill/>
        </p:spPr>
        <p:txBody>
          <a:bodyPr wrap="none" lIns="0" tIns="0" rIns="0" bIns="0" rtlCol="0" anchor="t"/>
          <a:lstStyle/>
          <a:p>
            <a:pPr marL="0" indent="0" algn="just">
              <a:lnSpc>
                <a:spcPts val="4000"/>
              </a:lnSpc>
              <a:buNone/>
            </a:pPr>
            <a:r>
              <a:rPr lang="en-US" b="1" dirty="0">
                <a:solidFill>
                  <a:srgbClr val="2A2742"/>
                </a:solidFill>
                <a:latin typeface="Times New Roman" panose="02020603050405020304" charset="0"/>
                <a:ea typeface="Outfit Extra Bold" pitchFamily="34" charset="-122"/>
                <a:cs typeface="Times New Roman" panose="02020603050405020304" charset="0"/>
              </a:rPr>
              <a:t>2</a:t>
            </a:r>
            <a:endParaRPr lang="en-US"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0" name="Text 8"/>
          <p:cNvSpPr/>
          <p:nvPr/>
        </p:nvSpPr>
        <p:spPr>
          <a:xfrm>
            <a:off x="5365909" y="3419475"/>
            <a:ext cx="2822258" cy="352663"/>
          </a:xfrm>
          <a:prstGeom prst="rect">
            <a:avLst/>
          </a:prstGeom>
          <a:noFill/>
        </p:spPr>
        <p:txBody>
          <a:bodyPr wrap="none" lIns="0" tIns="0" rIns="0" bIns="0" rtlCol="0" anchor="t"/>
          <a:lstStyle/>
          <a:p>
            <a:pPr marL="0" indent="0" algn="just">
              <a:lnSpc>
                <a:spcPts val="275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Specification</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1" name="Text 9"/>
          <p:cNvSpPr/>
          <p:nvPr/>
        </p:nvSpPr>
        <p:spPr>
          <a:xfrm>
            <a:off x="5365909" y="3907512"/>
            <a:ext cx="7993499" cy="361117"/>
          </a:xfrm>
          <a:prstGeom prst="rect">
            <a:avLst/>
          </a:prstGeom>
          <a:noFill/>
        </p:spPr>
        <p:txBody>
          <a:bodyPr wrap="none" lIns="0" tIns="0" rIns="0" bIns="0" rtlCol="0" anchor="t"/>
          <a:lstStyle/>
          <a:p>
            <a:pPr marL="0" indent="0" algn="just">
              <a:lnSpc>
                <a:spcPts val="28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Documenting the requirements in a clear, consistent, and unambiguous manner.</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2" name="Shape 10"/>
          <p:cNvSpPr/>
          <p:nvPr/>
        </p:nvSpPr>
        <p:spPr>
          <a:xfrm>
            <a:off x="5253037" y="4479131"/>
            <a:ext cx="8474273" cy="15240"/>
          </a:xfrm>
          <a:prstGeom prst="roundRect">
            <a:avLst>
              <a:gd name="adj" fmla="val 622236"/>
            </a:avLst>
          </a:prstGeom>
          <a:solidFill>
            <a:srgbClr val="BDB8DF"/>
          </a:solidFill>
        </p:spPr>
      </p:sp>
      <p:sp>
        <p:nvSpPr>
          <p:cNvPr id="13" name="Shape 11"/>
          <p:cNvSpPr/>
          <p:nvPr/>
        </p:nvSpPr>
        <p:spPr>
          <a:xfrm>
            <a:off x="790218" y="4607243"/>
            <a:ext cx="6524982" cy="1661755"/>
          </a:xfrm>
          <a:prstGeom prst="roundRect">
            <a:avLst>
              <a:gd name="adj" fmla="val 5707"/>
            </a:avLst>
          </a:prstGeom>
          <a:solidFill>
            <a:srgbClr val="E9E6FA"/>
          </a:solidFill>
          <a:ln w="7620">
            <a:solidFill>
              <a:srgbClr val="BDB8DF"/>
            </a:solidFill>
            <a:prstDash val="solid"/>
          </a:ln>
        </p:spPr>
      </p:sp>
      <p:sp>
        <p:nvSpPr>
          <p:cNvPr id="14" name="Text 12"/>
          <p:cNvSpPr/>
          <p:nvPr/>
        </p:nvSpPr>
        <p:spPr>
          <a:xfrm>
            <a:off x="3893939" y="5239703"/>
            <a:ext cx="317421" cy="396835"/>
          </a:xfrm>
          <a:prstGeom prst="rect">
            <a:avLst/>
          </a:prstGeom>
          <a:noFill/>
        </p:spPr>
        <p:txBody>
          <a:bodyPr wrap="none" lIns="0" tIns="0" rIns="0" bIns="0" rtlCol="0" anchor="t"/>
          <a:lstStyle/>
          <a:p>
            <a:pPr marL="0" indent="0" algn="just">
              <a:lnSpc>
                <a:spcPts val="4000"/>
              </a:lnSpc>
              <a:buNone/>
            </a:pPr>
            <a:r>
              <a:rPr lang="en-US" b="1" dirty="0">
                <a:solidFill>
                  <a:srgbClr val="2A2742"/>
                </a:solidFill>
                <a:latin typeface="Times New Roman" panose="02020603050405020304" charset="0"/>
                <a:ea typeface="Outfit Extra Bold" pitchFamily="34" charset="-122"/>
                <a:cs typeface="Times New Roman" panose="02020603050405020304" charset="0"/>
              </a:rPr>
              <a:t>3</a:t>
            </a:r>
            <a:endParaRPr lang="en-US"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5" name="Text 13"/>
          <p:cNvSpPr/>
          <p:nvPr/>
        </p:nvSpPr>
        <p:spPr>
          <a:xfrm>
            <a:off x="7540942" y="4832985"/>
            <a:ext cx="2822258" cy="352663"/>
          </a:xfrm>
          <a:prstGeom prst="rect">
            <a:avLst/>
          </a:prstGeom>
          <a:noFill/>
        </p:spPr>
        <p:txBody>
          <a:bodyPr wrap="none" lIns="0" tIns="0" rIns="0" bIns="0" rtlCol="0" anchor="t"/>
          <a:lstStyle/>
          <a:p>
            <a:pPr marL="0" indent="0" algn="just">
              <a:lnSpc>
                <a:spcPts val="2750"/>
              </a:lnSpc>
              <a:buNone/>
            </a:pPr>
            <a:r>
              <a:rPr lang="en-US" sz="2400" b="1" dirty="0">
                <a:solidFill>
                  <a:srgbClr val="2A2742"/>
                </a:solidFill>
                <a:latin typeface="Times New Roman" panose="02020603050405020304" charset="0"/>
                <a:ea typeface="Outfit Extra Bold" pitchFamily="34" charset="-122"/>
                <a:cs typeface="Times New Roman" panose="02020603050405020304" charset="0"/>
              </a:rPr>
              <a:t>Validation</a:t>
            </a:r>
            <a:endParaRPr lang="en-US" sz="2400" b="1" dirty="0">
              <a:solidFill>
                <a:srgbClr val="2A2742"/>
              </a:solidFill>
              <a:latin typeface="Times New Roman" panose="02020603050405020304" charset="0"/>
              <a:ea typeface="Outfit Extra Bold" pitchFamily="34" charset="-122"/>
              <a:cs typeface="Times New Roman" panose="02020603050405020304" charset="0"/>
            </a:endParaRPr>
          </a:p>
        </p:txBody>
      </p:sp>
      <p:sp>
        <p:nvSpPr>
          <p:cNvPr id="16" name="Text 14"/>
          <p:cNvSpPr/>
          <p:nvPr/>
        </p:nvSpPr>
        <p:spPr>
          <a:xfrm>
            <a:off x="7540942" y="5321022"/>
            <a:ext cx="6073497" cy="722233"/>
          </a:xfrm>
          <a:prstGeom prst="rect">
            <a:avLst/>
          </a:prstGeom>
          <a:noFill/>
        </p:spPr>
        <p:txBody>
          <a:bodyPr wrap="square" lIns="0" tIns="0" rIns="0" bIns="0" rtlCol="0" anchor="t"/>
          <a:lstStyle/>
          <a:p>
            <a:pPr marL="0" indent="0" algn="just">
              <a:lnSpc>
                <a:spcPts val="28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Checking that the requirements are complete, consistent, and accurate.</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7" name="Text 15"/>
          <p:cNvSpPr/>
          <p:nvPr/>
        </p:nvSpPr>
        <p:spPr>
          <a:xfrm>
            <a:off x="790218" y="6522958"/>
            <a:ext cx="13049964" cy="1083350"/>
          </a:xfrm>
          <a:prstGeom prst="rect">
            <a:avLst/>
          </a:prstGeom>
          <a:noFill/>
        </p:spPr>
        <p:txBody>
          <a:bodyPr wrap="square" lIns="0" tIns="0" rIns="0" bIns="0" rtlCol="0" anchor="t"/>
          <a:lstStyle/>
          <a:p>
            <a:pPr marL="0" indent="0" algn="just">
              <a:lnSpc>
                <a:spcPts val="2800"/>
              </a:lnSpc>
              <a:buNone/>
            </a:pPr>
            <a:r>
              <a:rPr lang="en-US" dirty="0">
                <a:solidFill>
                  <a:srgbClr val="2A2742"/>
                </a:solidFill>
                <a:latin typeface="Times New Roman" panose="02020603050405020304" charset="0"/>
                <a:ea typeface="Arimo" panose="020B0604020202020204" pitchFamily="34" charset="-122"/>
                <a:cs typeface="Times New Roman" panose="02020603050405020304" charset="0"/>
              </a:rPr>
              <a:t>Requirements engineering is the systematic and strict approach to the definition, creation, and verification of requirements for a software system. To guarantee the effective creation of a software product, the requirements engineering process entails several tasks that help in understanding, recording, and managing the demands of stakeholders.</a:t>
            </a:r>
            <a:endParaRPr lang="en-US"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18" name="Rounded Rectangle 17"/>
          <p:cNvSpPr/>
          <p:nvPr/>
        </p:nvSpPr>
        <p:spPr>
          <a:xfrm>
            <a:off x="12757785" y="7786370"/>
            <a:ext cx="1872615" cy="415290"/>
          </a:xfrm>
          <a:prstGeom prst="roundRect">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en-US">
              <a:latin typeface="Times New Roman" panose="02020603050405020304" charset="0"/>
              <a:cs typeface="Times New Roman" panose="02020603050405020304" charset="0"/>
            </a:endParaRPr>
          </a:p>
        </p:txBody>
      </p:sp>
      <p:sp>
        <p:nvSpPr>
          <p:cNvPr id="19" name="Rounded Rectangle 18"/>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24" name="Text 0"/>
          <p:cNvSpPr/>
          <p:nvPr/>
        </p:nvSpPr>
        <p:spPr>
          <a:xfrm>
            <a:off x="6280190" y="2019657"/>
            <a:ext cx="7556421" cy="1417558"/>
          </a:xfrm>
          <a:prstGeom prst="rect">
            <a:avLst/>
          </a:prstGeom>
          <a:noFill/>
        </p:spPr>
        <p:txBody>
          <a:bodyPr wrap="square" lIns="0" tIns="0" rIns="0" bIns="0" rtlCol="0" anchor="t"/>
          <a:lstStyle/>
          <a:p>
            <a:pPr marL="0" indent="0" algn="ctr">
              <a:lnSpc>
                <a:spcPts val="5550"/>
              </a:lnSpc>
              <a:buNone/>
            </a:pPr>
            <a:r>
              <a:rPr lang="en-US" sz="4400" b="1" dirty="0">
                <a:solidFill>
                  <a:srgbClr val="231971"/>
                </a:solidFill>
                <a:latin typeface="Times New Roman" panose="02020603050405020304" charset="0"/>
                <a:ea typeface="Outfit Extra Bold" pitchFamily="34" charset="-122"/>
                <a:cs typeface="Times New Roman" panose="02020603050405020304" charset="0"/>
              </a:rPr>
              <a:t>Mobile App Development Cost Estimation</a:t>
            </a:r>
            <a:endParaRPr lang="en-US" sz="4400" b="1" dirty="0">
              <a:solidFill>
                <a:srgbClr val="231971"/>
              </a:solidFill>
              <a:latin typeface="Times New Roman" panose="02020603050405020304" charset="0"/>
              <a:ea typeface="Outfit Extra Bold" pitchFamily="34" charset="-122"/>
              <a:cs typeface="Times New Roman" panose="02020603050405020304" charset="0"/>
            </a:endParaRPr>
          </a:p>
        </p:txBody>
      </p:sp>
      <p:sp>
        <p:nvSpPr>
          <p:cNvPr id="25" name="Text 1"/>
          <p:cNvSpPr/>
          <p:nvPr/>
        </p:nvSpPr>
        <p:spPr>
          <a:xfrm>
            <a:off x="6280190" y="3777377"/>
            <a:ext cx="7556421" cy="1088708"/>
          </a:xfrm>
          <a:prstGeom prst="rect">
            <a:avLst/>
          </a:prstGeom>
          <a:noFill/>
        </p:spPr>
        <p:txBody>
          <a:bodyPr wrap="square" lIns="0" tIns="0" rIns="0" bIns="0" rtlCol="0" anchor="t"/>
          <a:lstStyle/>
          <a:p>
            <a:pPr marL="0" indent="0" algn="just">
              <a:lnSpc>
                <a:spcPts val="2850"/>
              </a:lnSpc>
              <a:buNone/>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Understanding the costs involved in mobile app development is crucial for budgeting and planning. Let's break down the different stages of a mobile app development project to understand how costs are formed.</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26" name="Text 2"/>
          <p:cNvSpPr/>
          <p:nvPr/>
        </p:nvSpPr>
        <p:spPr>
          <a:xfrm>
            <a:off x="6280190" y="5121235"/>
            <a:ext cx="7556421" cy="1088708"/>
          </a:xfrm>
          <a:prstGeom prst="rect">
            <a:avLst/>
          </a:prstGeom>
          <a:noFill/>
        </p:spPr>
        <p:txBody>
          <a:bodyPr wrap="square" lIns="0" tIns="0" rIns="0" bIns="0" rtlCol="0" anchor="t"/>
          <a:lstStyle/>
          <a:p>
            <a:pPr marL="0" indent="0" algn="just">
              <a:lnSpc>
                <a:spcPts val="2850"/>
              </a:lnSpc>
              <a:buNone/>
            </a:pPr>
            <a:r>
              <a:rPr lang="en-US" sz="2000" dirty="0">
                <a:solidFill>
                  <a:srgbClr val="2A2742"/>
                </a:solidFill>
                <a:latin typeface="Times New Roman" panose="02020603050405020304" charset="0"/>
                <a:ea typeface="Arimo" panose="020B0604020202020204" pitchFamily="34" charset="-122"/>
                <a:cs typeface="Times New Roman" panose="02020603050405020304" charset="0"/>
              </a:rPr>
              <a:t>From initial discovery to ongoing maintenance, each phase contributes to the overall cost. Factors such as development method, customization, and required expertise play significant roles in determining the final price.</a:t>
            </a:r>
            <a:endParaRPr lang="en-US" sz="2000" dirty="0">
              <a:solidFill>
                <a:srgbClr val="2A2742"/>
              </a:solidFill>
              <a:latin typeface="Times New Roman" panose="02020603050405020304" charset="0"/>
              <a:ea typeface="Arimo" panose="020B0604020202020204" pitchFamily="34" charset="-122"/>
              <a:cs typeface="Times New Roman" panose="02020603050405020304" charset="0"/>
            </a:endParaRPr>
          </a:p>
        </p:txBody>
      </p:sp>
      <p:sp>
        <p:nvSpPr>
          <p:cNvPr id="27" name="Rounded Rectangle 26"/>
          <p:cNvSpPr/>
          <p:nvPr/>
        </p:nvSpPr>
        <p:spPr>
          <a:xfrm>
            <a:off x="12785090" y="7814310"/>
            <a:ext cx="1845310" cy="415290"/>
          </a:xfrm>
          <a:prstGeom prst="roundRect">
            <a:avLst/>
          </a:prstGeom>
          <a:solidFill>
            <a:srgbClr val="E4E4F3"/>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6852</Words>
  <Application>WPS Presentation</Application>
  <PresentationFormat>On-screen Show (16:9)</PresentationFormat>
  <Paragraphs>174</Paragraphs>
  <Slides>12</Slides>
  <Notes>10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Arial</vt:lpstr>
      <vt:lpstr>SimSun</vt:lpstr>
      <vt:lpstr>Wingdings</vt:lpstr>
      <vt:lpstr>Times New Roman</vt:lpstr>
      <vt:lpstr>Outfit Extra Bold</vt:lpstr>
      <vt:lpstr>Arimo</vt:lpstr>
      <vt:lpstr>Microsoft YaHei</vt:lpstr>
      <vt:lpstr>Arial Unicode MS</vt:lpstr>
      <vt:lpstr>Calibri</vt:lpstr>
      <vt:lpstr>Cambria</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Abongwa Nforngwa</cp:lastModifiedBy>
  <cp:revision>5</cp:revision>
  <dcterms:created xsi:type="dcterms:W3CDTF">2025-03-31T05:29:00Z</dcterms:created>
  <dcterms:modified xsi:type="dcterms:W3CDTF">2025-03-31T12:22:44Z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28715B2C262D48949DAF446949DBF689_12</vt:lpwstr>
  </property>
  <property fmtid="{D5CDD505-2E9C-101B-9397-08002B2CF9AE}" pid="3" name="KSOProductBuildVer">
    <vt:lpwstr>1033-12.2.0.20326</vt:lpwstr>
  </property>
</Properties>
</file>